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7" r:id="rId3"/>
    <p:sldId id="282" r:id="rId4"/>
    <p:sldId id="265" r:id="rId5"/>
    <p:sldId id="258" r:id="rId6"/>
    <p:sldId id="259" r:id="rId7"/>
    <p:sldId id="297" r:id="rId8"/>
    <p:sldId id="261" r:id="rId9"/>
    <p:sldId id="268" r:id="rId10"/>
    <p:sldId id="300" r:id="rId11"/>
    <p:sldId id="272" r:id="rId12"/>
    <p:sldId id="274" r:id="rId13"/>
    <p:sldId id="287" r:id="rId14"/>
    <p:sldId id="288" r:id="rId15"/>
    <p:sldId id="292" r:id="rId16"/>
    <p:sldId id="293" r:id="rId17"/>
    <p:sldId id="289" r:id="rId18"/>
    <p:sldId id="260" r:id="rId19"/>
    <p:sldId id="270" r:id="rId20"/>
    <p:sldId id="271"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7" d="100"/>
          <a:sy n="67" d="100"/>
        </p:scale>
        <p:origin x="3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72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518624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117203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490013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935562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4227671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677361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986210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90294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473967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945208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597638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208351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839575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8871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887030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165100" y="596027"/>
            <a:ext cx="8813800" cy="2499598"/>
          </a:xfrm>
          <a:prstGeom prst="rect">
            <a:avLst/>
          </a:prstGeom>
          <a:noFill/>
          <a:ln/>
        </p:spPr>
        <p:txBody>
          <a:bodyPr wrap="square" rtlCol="0" anchor="t"/>
          <a:lstStyle/>
          <a:p>
            <a:pPr marL="685800" indent="-685800">
              <a:lnSpc>
                <a:spcPts val="6561"/>
              </a:lnSpc>
              <a:buFont typeface="Wingdings" panose="05000000000000000000" pitchFamily="2" charset="2"/>
              <a:buChar char="v"/>
            </a:pPr>
            <a:r>
              <a:rPr lang="en-US" sz="4400" b="1" dirty="0" smtClean="0">
                <a:solidFill>
                  <a:srgbClr val="FF726D"/>
                </a:solidFill>
                <a:latin typeface="Algerian" panose="04020705040A02060702" pitchFamily="82" charset="0"/>
                <a:ea typeface="Inconsolata" pitchFamily="34" charset="-122"/>
                <a:cs typeface="Inconsolata" pitchFamily="34" charset="-120"/>
              </a:rPr>
              <a:t>Personal Virtual Assistant</a:t>
            </a:r>
            <a:r>
              <a:rPr lang="en-US" sz="2800" b="1" dirty="0" smtClean="0">
                <a:solidFill>
                  <a:srgbClr val="FF726D"/>
                </a:solidFill>
                <a:latin typeface="Algerian" panose="04020705040A02060702" pitchFamily="82" charset="0"/>
                <a:ea typeface="Inconsolata" pitchFamily="34" charset="-122"/>
                <a:cs typeface="Inconsolata" pitchFamily="34" charset="-120"/>
              </a:rPr>
              <a:t>(Minor Project)</a:t>
            </a:r>
            <a:endParaRPr lang="en-US" sz="2800" dirty="0">
              <a:latin typeface="Algerian" panose="04020705040A02060702" pitchFamily="82" charset="0"/>
            </a:endParaRPr>
          </a:p>
        </p:txBody>
      </p:sp>
      <p:sp>
        <p:nvSpPr>
          <p:cNvPr id="5" name="Text 3"/>
          <p:cNvSpPr/>
          <p:nvPr/>
        </p:nvSpPr>
        <p:spPr>
          <a:xfrm>
            <a:off x="165100" y="5294688"/>
            <a:ext cx="8285401" cy="3240425"/>
          </a:xfrm>
          <a:prstGeom prst="rect">
            <a:avLst/>
          </a:prstGeom>
          <a:noFill/>
          <a:ln/>
        </p:spPr>
        <p:txBody>
          <a:bodyPr wrap="square" rtlCol="0" anchor="t"/>
          <a:lstStyle/>
          <a:p>
            <a:pPr>
              <a:lnSpc>
                <a:spcPts val="2799"/>
              </a:lnSpc>
            </a:pPr>
            <a:endParaRPr lang="en-US" sz="1750" dirty="0" smtClean="0">
              <a:solidFill>
                <a:schemeClr val="accent4">
                  <a:lumMod val="20000"/>
                  <a:lumOff val="80000"/>
                </a:schemeClr>
              </a:solidFill>
              <a:latin typeface="Georgia" panose="02040502050405020303" pitchFamily="18" charset="0"/>
              <a:ea typeface="Fira Sans" pitchFamily="34" charset="-122"/>
            </a:endParaRPr>
          </a:p>
          <a:p>
            <a:pPr marL="457200" indent="-457200">
              <a:lnSpc>
                <a:spcPts val="2799"/>
              </a:lnSpc>
              <a:buFont typeface="Wingdings" panose="05000000000000000000" pitchFamily="2" charset="2"/>
              <a:buChar char="Ø"/>
            </a:pPr>
            <a:r>
              <a:rPr lang="en-US" sz="2800" b="1" dirty="0" smtClean="0">
                <a:solidFill>
                  <a:schemeClr val="accent4"/>
                </a:solidFill>
                <a:latin typeface="Georgia" panose="02040502050405020303" pitchFamily="18" charset="0"/>
                <a:ea typeface="Fira Sans" pitchFamily="34" charset="-122"/>
              </a:rPr>
              <a:t>PRESENTED BY : </a:t>
            </a:r>
            <a:r>
              <a:rPr lang="en-US" sz="2800" smtClean="0">
                <a:solidFill>
                  <a:schemeClr val="accent4">
                    <a:lumMod val="40000"/>
                    <a:lumOff val="60000"/>
                  </a:schemeClr>
                </a:solidFill>
                <a:latin typeface="Georgia" panose="02040502050405020303" pitchFamily="18" charset="0"/>
                <a:ea typeface="Fira Sans" pitchFamily="34" charset="-122"/>
              </a:rPr>
              <a:t>MIRZA </a:t>
            </a:r>
            <a:r>
              <a:rPr lang="en-US" sz="2800" smtClean="0">
                <a:solidFill>
                  <a:schemeClr val="accent4">
                    <a:lumMod val="40000"/>
                    <a:lumOff val="60000"/>
                  </a:schemeClr>
                </a:solidFill>
                <a:latin typeface="Georgia" panose="02040502050405020303" pitchFamily="18" charset="0"/>
                <a:ea typeface="Fira Sans" pitchFamily="34" charset="-122"/>
              </a:rPr>
              <a:t>NAUMAAN</a:t>
            </a:r>
            <a:endParaRPr lang="en-US" sz="2800" dirty="0" smtClean="0">
              <a:solidFill>
                <a:schemeClr val="accent4">
                  <a:lumMod val="40000"/>
                  <a:lumOff val="60000"/>
                </a:schemeClr>
              </a:solidFill>
              <a:latin typeface="Georgia" panose="02040502050405020303" pitchFamily="18" charset="0"/>
              <a:ea typeface="Fira Sans" pitchFamily="34" charset="-122"/>
            </a:endParaRPr>
          </a:p>
          <a:p>
            <a:pPr>
              <a:lnSpc>
                <a:spcPts val="2799"/>
              </a:lnSpc>
            </a:pPr>
            <a:endParaRPr lang="en-US" sz="2800" b="1" u="sng" dirty="0" smtClean="0">
              <a:solidFill>
                <a:schemeClr val="accent4"/>
              </a:solidFill>
              <a:latin typeface="Georgia" panose="02040502050405020303" pitchFamily="18" charset="0"/>
              <a:ea typeface="Fira Sans" pitchFamily="34" charset="-122"/>
            </a:endParaRPr>
          </a:p>
          <a:p>
            <a:pPr marL="457200" indent="-457200">
              <a:lnSpc>
                <a:spcPts val="2799"/>
              </a:lnSpc>
              <a:buFont typeface="Wingdings" panose="05000000000000000000" pitchFamily="2" charset="2"/>
              <a:buChar char="Ø"/>
            </a:pPr>
            <a:r>
              <a:rPr lang="en-US" sz="2800" b="1" dirty="0" smtClean="0">
                <a:solidFill>
                  <a:schemeClr val="accent4"/>
                </a:solidFill>
                <a:latin typeface="Georgia" panose="02040502050405020303" pitchFamily="18" charset="0"/>
                <a:ea typeface="Fira Sans" pitchFamily="34" charset="-122"/>
              </a:rPr>
              <a:t>ENROLLMENT NUMBER </a:t>
            </a:r>
            <a:r>
              <a:rPr lang="en-US" sz="2800" b="1" dirty="0" smtClean="0">
                <a:solidFill>
                  <a:schemeClr val="accent4"/>
                </a:solidFill>
                <a:latin typeface="Georgia" panose="02040502050405020303" pitchFamily="18" charset="0"/>
                <a:ea typeface="Fira Sans" pitchFamily="34" charset="-122"/>
              </a:rPr>
              <a:t>:</a:t>
            </a:r>
            <a:endParaRPr lang="en-US" sz="2800" b="1" dirty="0" smtClean="0">
              <a:solidFill>
                <a:schemeClr val="accent4">
                  <a:lumMod val="40000"/>
                  <a:lumOff val="60000"/>
                </a:schemeClr>
              </a:solidFill>
              <a:latin typeface="+mj-lt"/>
              <a:ea typeface="Fira Sans" pitchFamily="34" charset="-122"/>
            </a:endParaRPr>
          </a:p>
          <a:p>
            <a:pPr>
              <a:lnSpc>
                <a:spcPts val="2799"/>
              </a:lnSpc>
            </a:pPr>
            <a:endParaRPr lang="en-US" sz="2800" dirty="0" smtClean="0">
              <a:solidFill>
                <a:schemeClr val="accent4">
                  <a:lumMod val="20000"/>
                  <a:lumOff val="80000"/>
                </a:schemeClr>
              </a:solidFill>
              <a:latin typeface="Georgia" panose="02040502050405020303" pitchFamily="18" charset="0"/>
              <a:ea typeface="Fira Sans" pitchFamily="34" charset="-122"/>
            </a:endParaRPr>
          </a:p>
          <a:p>
            <a:pPr marL="457200" indent="-457200">
              <a:lnSpc>
                <a:spcPts val="2799"/>
              </a:lnSpc>
              <a:buFont typeface="Wingdings" panose="05000000000000000000" pitchFamily="2" charset="2"/>
              <a:buChar char="Ø"/>
            </a:pPr>
            <a:r>
              <a:rPr lang="en-US" sz="2800" b="1" dirty="0" smtClean="0">
                <a:solidFill>
                  <a:schemeClr val="accent4"/>
                </a:solidFill>
                <a:latin typeface="Georgia" panose="02040502050405020303" pitchFamily="18" charset="0"/>
                <a:ea typeface="Fira Sans" pitchFamily="34" charset="-122"/>
              </a:rPr>
              <a:t>UNIVERSITY : </a:t>
            </a:r>
            <a:r>
              <a:rPr lang="en-US" sz="2800" dirty="0" smtClean="0">
                <a:solidFill>
                  <a:schemeClr val="accent4">
                    <a:lumMod val="40000"/>
                    <a:lumOff val="60000"/>
                  </a:schemeClr>
                </a:solidFill>
                <a:latin typeface="Georgia" panose="02040502050405020303" pitchFamily="18" charset="0"/>
                <a:ea typeface="Fira Sans" pitchFamily="34" charset="-122"/>
              </a:rPr>
              <a:t>INSTITUTE OF ADVANCED </a:t>
            </a:r>
            <a:r>
              <a:rPr lang="en-US" sz="2800" dirty="0">
                <a:solidFill>
                  <a:schemeClr val="accent4">
                    <a:lumMod val="40000"/>
                    <a:lumOff val="60000"/>
                  </a:schemeClr>
                </a:solidFill>
                <a:latin typeface="Georgia" panose="02040502050405020303" pitchFamily="18" charset="0"/>
                <a:ea typeface="Fira Sans" pitchFamily="34" charset="-122"/>
              </a:rPr>
              <a:t>	</a:t>
            </a:r>
            <a:r>
              <a:rPr lang="en-US" sz="2800" dirty="0" smtClean="0">
                <a:solidFill>
                  <a:schemeClr val="accent4">
                    <a:lumMod val="40000"/>
                    <a:lumOff val="60000"/>
                  </a:schemeClr>
                </a:solidFill>
                <a:latin typeface="Georgia" panose="02040502050405020303" pitchFamily="18" charset="0"/>
                <a:ea typeface="Fira Sans" pitchFamily="34" charset="-122"/>
              </a:rPr>
              <a:t>		      RESEARCH</a:t>
            </a:r>
          </a:p>
          <a:p>
            <a:pPr>
              <a:lnSpc>
                <a:spcPts val="2799"/>
              </a:lnSpc>
            </a:pPr>
            <a:endParaRPr lang="en-US" sz="2800" dirty="0">
              <a:solidFill>
                <a:schemeClr val="accent4">
                  <a:lumMod val="20000"/>
                  <a:lumOff val="80000"/>
                </a:schemeClr>
              </a:solidFill>
              <a:latin typeface="Georgia" panose="02040502050405020303" pitchFamily="18" charset="0"/>
              <a:ea typeface="Fira Sans" pitchFamily="34" charset="-122"/>
              <a:cs typeface="Fira Sans" pitchFamily="34" charset="-120"/>
            </a:endParaRPr>
          </a:p>
          <a:p>
            <a:pPr marL="285750" indent="-285750">
              <a:lnSpc>
                <a:spcPts val="2799"/>
              </a:lnSpc>
              <a:buFont typeface="Wingdings" panose="05000000000000000000" pitchFamily="2" charset="2"/>
              <a:buChar char="ü"/>
            </a:pPr>
            <a:endParaRPr lang="en-US" sz="2800" dirty="0" smtClean="0">
              <a:solidFill>
                <a:schemeClr val="accent4">
                  <a:lumMod val="20000"/>
                  <a:lumOff val="80000"/>
                </a:schemeClr>
              </a:solidFill>
              <a:latin typeface="Georgia" panose="02040502050405020303" pitchFamily="18" charset="0"/>
              <a:ea typeface="Fira Sans" pitchFamily="34" charset="-122"/>
            </a:endParaRPr>
          </a:p>
        </p:txBody>
      </p:sp>
      <p:sp>
        <p:nvSpPr>
          <p:cNvPr id="8" name="Text 5"/>
          <p:cNvSpPr/>
          <p:nvPr/>
        </p:nvSpPr>
        <p:spPr>
          <a:xfrm>
            <a:off x="1299686" y="5994797"/>
            <a:ext cx="2331720" cy="388858"/>
          </a:xfrm>
          <a:prstGeom prst="rect">
            <a:avLst/>
          </a:prstGeom>
          <a:noFill/>
          <a:ln/>
        </p:spPr>
        <p:txBody>
          <a:bodyPr wrap="none" rtlCol="0" anchor="t"/>
          <a:lstStyle/>
          <a:p>
            <a:pPr marL="0" indent="0" algn="l">
              <a:lnSpc>
                <a:spcPts val="3062"/>
              </a:lnSpc>
              <a:buNone/>
            </a:pPr>
            <a:endParaRPr lang="en-US" sz="2187" dirty="0"/>
          </a:p>
        </p:txBody>
      </p:sp>
      <p:pic>
        <p:nvPicPr>
          <p:cNvPr id="9" name="Image 1" descr="preencoded.png"/>
          <p:cNvPicPr>
            <a:picLocks noChangeAspect="1"/>
          </p:cNvPicPr>
          <p:nvPr/>
        </p:nvPicPr>
        <p:blipFill>
          <a:blip r:embed="rId3"/>
          <a:stretch>
            <a:fillRect/>
          </a:stretch>
        </p:blipFill>
        <p:spPr>
          <a:xfrm>
            <a:off x="9144000" y="0"/>
            <a:ext cx="5486400" cy="82296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mc:AlternateContent xmlns:mc="http://schemas.openxmlformats.org/markup-compatibility/2006" xmlns:p14="http://schemas.microsoft.com/office/powerpoint/2010/main">
    <mc:Choice Requires="p14">
      <p:transition spd="slow" p14:dur="25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1000"/>
                                        <p:tgtEl>
                                          <p:spTgt spid="5"/>
                                        </p:tgtEl>
                                      </p:cBhvr>
                                    </p:animEffect>
                                  </p:childTnLst>
                                </p:cTn>
                              </p:par>
                              <p:par>
                                <p:cTn id="12" presetID="21" presetClass="entr" presetSubtype="1"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heel(1)">
                                      <p:cBhvr>
                                        <p:cTn id="14" dur="2000"/>
                                        <p:tgtEl>
                                          <p:spTgt spid="9"/>
                                        </p:tgtEl>
                                      </p:cBhvr>
                                    </p:animEffect>
                                  </p:childTnLst>
                                </p:cTn>
                              </p:par>
                            </p:childTnLst>
                          </p:cTn>
                        </p:par>
                        <p:par>
                          <p:cTn id="15" fill="hold">
                            <p:stCondLst>
                              <p:cond delay="2500"/>
                            </p:stCondLst>
                            <p:childTnLst>
                              <p:par>
                                <p:cTn id="16" presetID="2" presetClass="entr" presetSubtype="4" fill="hold" nodeType="after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calcmode="lin" valueType="num">
                                      <p:cBhvr additive="base">
                                        <p:cTn id="18"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3000"/>
                            </p:stCondLst>
                            <p:childTnLst>
                              <p:par>
                                <p:cTn id="21" presetID="2" presetClass="entr" presetSubtype="4"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par>
                          <p:cTn id="25" fill="hold">
                            <p:stCondLst>
                              <p:cond delay="3500"/>
                            </p:stCondLst>
                            <p:childTnLst>
                              <p:par>
                                <p:cTn id="26" presetID="2" presetClass="entr" presetSubtype="4" fill="hold" nodeType="after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 calcmode="lin" valueType="num">
                                      <p:cBhvr additive="base">
                                        <p:cTn id="28"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6065598" y="383897"/>
            <a:ext cx="7477601" cy="1388745"/>
          </a:xfrm>
          <a:prstGeom prst="rect">
            <a:avLst/>
          </a:prstGeom>
          <a:noFill/>
          <a:ln/>
        </p:spPr>
        <p:txBody>
          <a:bodyPr wrap="square" rtlCol="0" anchor="t"/>
          <a:lstStyle/>
          <a:p>
            <a:pPr marL="0" indent="0">
              <a:lnSpc>
                <a:spcPts val="5468"/>
              </a:lnSpc>
              <a:buNone/>
            </a:pPr>
            <a:r>
              <a:rPr lang="en-US" sz="4374" b="1" dirty="0">
                <a:solidFill>
                  <a:srgbClr val="FF726D"/>
                </a:solidFill>
                <a:latin typeface="Algerian" panose="04020705040A02060702" pitchFamily="82" charset="0"/>
                <a:ea typeface="Inconsolata" pitchFamily="34" charset="-122"/>
                <a:cs typeface="Inconsolata" pitchFamily="34" charset="-120"/>
              </a:rPr>
              <a:t>Testing and Troubleshooting</a:t>
            </a:r>
            <a:endParaRPr lang="en-US" sz="4374" dirty="0">
              <a:latin typeface="Algerian" panose="04020705040A02060702" pitchFamily="82" charset="0"/>
            </a:endParaRPr>
          </a:p>
        </p:txBody>
      </p:sp>
      <p:sp>
        <p:nvSpPr>
          <p:cNvPr id="5" name="Text 3"/>
          <p:cNvSpPr/>
          <p:nvPr/>
        </p:nvSpPr>
        <p:spPr>
          <a:xfrm>
            <a:off x="6065597" y="2294870"/>
            <a:ext cx="7477601" cy="5693430"/>
          </a:xfrm>
          <a:prstGeom prst="rect">
            <a:avLst/>
          </a:prstGeom>
          <a:noFill/>
          <a:ln/>
        </p:spPr>
        <p:txBody>
          <a:bodyPr wrap="square" rtlCol="0" anchor="t"/>
          <a:lstStyle/>
          <a:p>
            <a:pPr marL="285750" indent="-285750" fontAlgn="auto">
              <a:buFont typeface="Wingdings" panose="05000000000000000000" pitchFamily="2" charset="2"/>
              <a:buChar char="ü"/>
            </a:pPr>
            <a:r>
              <a:rPr lang="en-US" dirty="0" smtClean="0">
                <a:solidFill>
                  <a:schemeClr val="bg1"/>
                </a:solidFill>
                <a:latin typeface="Georgia" panose="02040502050405020303" pitchFamily="18" charset="0"/>
              </a:rPr>
              <a:t>Check </a:t>
            </a:r>
            <a:r>
              <a:rPr lang="en-US" dirty="0">
                <a:solidFill>
                  <a:schemeClr val="bg1"/>
                </a:solidFill>
                <a:latin typeface="Georgia" panose="02040502050405020303" pitchFamily="18" charset="0"/>
              </a:rPr>
              <a:t>out the performance of virtual assistants with multiple connections of different bandwidths including 2G, 3G, 4G, 5G and Wi-Fi.  </a:t>
            </a:r>
            <a:endParaRPr lang="en-US" dirty="0" smtClean="0">
              <a:solidFill>
                <a:schemeClr val="bg1"/>
              </a:solidFill>
              <a:latin typeface="Georgia" panose="02040502050405020303" pitchFamily="18" charset="0"/>
            </a:endParaRPr>
          </a:p>
          <a:p>
            <a:pPr fontAlgn="auto"/>
            <a:endParaRPr lang="en-US" dirty="0">
              <a:solidFill>
                <a:schemeClr val="bg1"/>
              </a:solidFill>
              <a:latin typeface="Georgia" panose="02040502050405020303" pitchFamily="18" charset="0"/>
            </a:endParaRPr>
          </a:p>
          <a:p>
            <a:pPr marL="285750" indent="-285750" fontAlgn="auto">
              <a:buFont typeface="Wingdings" panose="05000000000000000000" pitchFamily="2" charset="2"/>
              <a:buChar char="ü"/>
            </a:pPr>
            <a:r>
              <a:rPr lang="en-US" dirty="0">
                <a:solidFill>
                  <a:schemeClr val="bg1"/>
                </a:solidFill>
                <a:latin typeface="Georgia" panose="02040502050405020303" pitchFamily="18" charset="0"/>
              </a:rPr>
              <a:t>Make sure the application is working smoothly while it switches from one network to another. </a:t>
            </a:r>
            <a:endParaRPr lang="en-US" dirty="0" smtClean="0">
              <a:solidFill>
                <a:schemeClr val="bg1"/>
              </a:solidFill>
              <a:latin typeface="Georgia" panose="02040502050405020303" pitchFamily="18" charset="0"/>
            </a:endParaRPr>
          </a:p>
          <a:p>
            <a:pPr fontAlgn="auto"/>
            <a:endParaRPr lang="en-US" dirty="0">
              <a:solidFill>
                <a:schemeClr val="bg1"/>
              </a:solidFill>
              <a:latin typeface="Georgia" panose="02040502050405020303" pitchFamily="18" charset="0"/>
            </a:endParaRPr>
          </a:p>
          <a:p>
            <a:pPr marL="285750" indent="-285750" fontAlgn="auto">
              <a:buFont typeface="Wingdings" panose="05000000000000000000" pitchFamily="2" charset="2"/>
              <a:buChar char="ü"/>
            </a:pPr>
            <a:r>
              <a:rPr lang="en-US" dirty="0">
                <a:solidFill>
                  <a:schemeClr val="bg1"/>
                </a:solidFill>
                <a:latin typeface="Georgia" panose="02040502050405020303" pitchFamily="18" charset="0"/>
              </a:rPr>
              <a:t>Make sure the messages are delivered instantly to the user. </a:t>
            </a:r>
            <a:endParaRPr lang="en-US" dirty="0" smtClean="0">
              <a:solidFill>
                <a:schemeClr val="bg1"/>
              </a:solidFill>
              <a:latin typeface="Georgia" panose="02040502050405020303" pitchFamily="18" charset="0"/>
            </a:endParaRPr>
          </a:p>
          <a:p>
            <a:pPr fontAlgn="auto"/>
            <a:endParaRPr lang="en-US" dirty="0">
              <a:solidFill>
                <a:schemeClr val="bg1"/>
              </a:solidFill>
              <a:latin typeface="Georgia" panose="02040502050405020303" pitchFamily="18" charset="0"/>
            </a:endParaRPr>
          </a:p>
          <a:p>
            <a:pPr marL="285750" indent="-285750" fontAlgn="auto">
              <a:buFont typeface="Wingdings" panose="05000000000000000000" pitchFamily="2" charset="2"/>
              <a:buChar char="ü"/>
            </a:pPr>
            <a:r>
              <a:rPr lang="en-US" dirty="0">
                <a:solidFill>
                  <a:schemeClr val="bg1"/>
                </a:solidFill>
                <a:latin typeface="Georgia" panose="02040502050405020303" pitchFamily="18" charset="0"/>
              </a:rPr>
              <a:t>Ensure the videos and images shared by users are loading fast with no resolution issues </a:t>
            </a:r>
            <a:endParaRPr lang="en-US" dirty="0" smtClean="0">
              <a:solidFill>
                <a:schemeClr val="bg1"/>
              </a:solidFill>
              <a:latin typeface="Georgia" panose="02040502050405020303" pitchFamily="18" charset="0"/>
            </a:endParaRPr>
          </a:p>
          <a:p>
            <a:pPr fontAlgn="auto"/>
            <a:endParaRPr lang="en-US" dirty="0">
              <a:solidFill>
                <a:schemeClr val="bg1"/>
              </a:solidFill>
              <a:latin typeface="Georgia" panose="02040502050405020303" pitchFamily="18" charset="0"/>
            </a:endParaRPr>
          </a:p>
          <a:p>
            <a:pPr marL="285750" indent="-285750" fontAlgn="auto">
              <a:buFont typeface="Wingdings" panose="05000000000000000000" pitchFamily="2" charset="2"/>
              <a:buChar char="ü"/>
            </a:pPr>
            <a:r>
              <a:rPr lang="en-US" dirty="0">
                <a:solidFill>
                  <a:schemeClr val="bg1"/>
                </a:solidFill>
                <a:latin typeface="Georgia" panose="02040502050405020303" pitchFamily="18" charset="0"/>
              </a:rPr>
              <a:t>Check whether the quality of video and voice calls are smooth and clear </a:t>
            </a:r>
            <a:endParaRPr lang="en-US" dirty="0" smtClean="0">
              <a:solidFill>
                <a:schemeClr val="bg1"/>
              </a:solidFill>
              <a:latin typeface="Georgia" panose="02040502050405020303" pitchFamily="18" charset="0"/>
            </a:endParaRPr>
          </a:p>
          <a:p>
            <a:pPr fontAlgn="auto"/>
            <a:endParaRPr lang="en-US" dirty="0">
              <a:solidFill>
                <a:schemeClr val="bg1"/>
              </a:solidFill>
              <a:latin typeface="Georgia" panose="02040502050405020303" pitchFamily="18" charset="0"/>
            </a:endParaRPr>
          </a:p>
          <a:p>
            <a:pPr marL="285750" indent="-285750" fontAlgn="auto">
              <a:buFont typeface="Wingdings" panose="05000000000000000000" pitchFamily="2" charset="2"/>
              <a:buChar char="ü"/>
            </a:pPr>
            <a:r>
              <a:rPr lang="en-US" dirty="0">
                <a:solidFill>
                  <a:schemeClr val="bg1"/>
                </a:solidFill>
                <a:latin typeface="Georgia" panose="02040502050405020303" pitchFamily="18" charset="0"/>
              </a:rPr>
              <a:t>Load test the application to identify how many concurrent customers can access the application. You can </a:t>
            </a:r>
            <a:r>
              <a:rPr lang="en-US" dirty="0" err="1">
                <a:solidFill>
                  <a:schemeClr val="bg1"/>
                </a:solidFill>
                <a:latin typeface="Georgia" panose="02040502050405020303" pitchFamily="18" charset="0"/>
              </a:rPr>
              <a:t>JMeter</a:t>
            </a:r>
            <a:r>
              <a:rPr lang="en-US" dirty="0">
                <a:solidFill>
                  <a:schemeClr val="bg1"/>
                </a:solidFill>
                <a:latin typeface="Georgia" panose="02040502050405020303" pitchFamily="18" charset="0"/>
              </a:rPr>
              <a:t> for this testing</a:t>
            </a:r>
            <a:r>
              <a:rPr lang="en-US" dirty="0" smtClean="0">
                <a:solidFill>
                  <a:schemeClr val="bg1"/>
                </a:solidFill>
                <a:latin typeface="Georgia" panose="02040502050405020303" pitchFamily="18" charset="0"/>
              </a:rPr>
              <a:t>.</a:t>
            </a:r>
          </a:p>
          <a:p>
            <a:pPr fontAlgn="auto"/>
            <a:r>
              <a:rPr lang="en-US" dirty="0">
                <a:solidFill>
                  <a:schemeClr val="bg1"/>
                </a:solidFill>
                <a:latin typeface="Georgia" panose="02040502050405020303" pitchFamily="18" charset="0"/>
              </a:rPr>
              <a:t> </a:t>
            </a:r>
          </a:p>
          <a:p>
            <a:pPr marL="285750" indent="-285750" fontAlgn="auto">
              <a:buFont typeface="Wingdings" panose="05000000000000000000" pitchFamily="2" charset="2"/>
              <a:buChar char="ü"/>
            </a:pPr>
            <a:r>
              <a:rPr lang="en-US" dirty="0">
                <a:solidFill>
                  <a:schemeClr val="bg1"/>
                </a:solidFill>
                <a:latin typeface="Georgia" panose="02040502050405020303" pitchFamily="18" charset="0"/>
              </a:rPr>
              <a:t>Find out the maximum number of users that can be active in a group chat concurrently. </a:t>
            </a:r>
          </a:p>
          <a:p>
            <a:pPr marL="285750" indent="-285750">
              <a:lnSpc>
                <a:spcPts val="2799"/>
              </a:lnSpc>
              <a:buFont typeface="Wingdings" panose="05000000000000000000" pitchFamily="2" charset="2"/>
              <a:buChar char="ü"/>
            </a:pPr>
            <a:endParaRPr lang="en-US" sz="1750" dirty="0">
              <a:solidFill>
                <a:schemeClr val="bg1"/>
              </a:solidFill>
              <a:latin typeface="Georgia" panose="02040502050405020303" pitchFamily="18" charset="0"/>
            </a:endParaRPr>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80826977"/>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6319599" y="1210826"/>
            <a:ext cx="7477601" cy="2499598"/>
          </a:xfrm>
          <a:prstGeom prst="rect">
            <a:avLst/>
          </a:prstGeom>
          <a:noFill/>
          <a:ln/>
        </p:spPr>
        <p:txBody>
          <a:bodyPr wrap="square" rtlCol="0" anchor="t"/>
          <a:lstStyle/>
          <a:p>
            <a:pPr marL="0" indent="0">
              <a:lnSpc>
                <a:spcPts val="6561"/>
              </a:lnSpc>
              <a:buNone/>
            </a:pPr>
            <a:r>
              <a:rPr lang="en-US" sz="5249" b="1" dirty="0">
                <a:solidFill>
                  <a:srgbClr val="FF726D"/>
                </a:solidFill>
                <a:latin typeface="Algerian" panose="04020705040A02060702" pitchFamily="82" charset="0"/>
                <a:ea typeface="Inconsolata" pitchFamily="34" charset="-122"/>
                <a:cs typeface="Inconsolata" pitchFamily="34" charset="-120"/>
              </a:rPr>
              <a:t>Private Virtual Assistant for Smart Home Project</a:t>
            </a:r>
            <a:endParaRPr lang="en-US" sz="5249" dirty="0">
              <a:latin typeface="Algerian" panose="04020705040A02060702" pitchFamily="82" charset="0"/>
            </a:endParaRPr>
          </a:p>
        </p:txBody>
      </p:sp>
      <p:sp>
        <p:nvSpPr>
          <p:cNvPr id="5" name="Text 3"/>
          <p:cNvSpPr/>
          <p:nvPr/>
        </p:nvSpPr>
        <p:spPr>
          <a:xfrm>
            <a:off x="6319599" y="4678680"/>
            <a:ext cx="7477601" cy="1066205"/>
          </a:xfrm>
          <a:prstGeom prst="rect">
            <a:avLst/>
          </a:prstGeom>
          <a:noFill/>
          <a:ln/>
        </p:spPr>
        <p:txBody>
          <a:bodyPr wrap="square" rtlCol="0" anchor="t"/>
          <a:lstStyle/>
          <a:p>
            <a:pPr marL="285750" indent="-285750">
              <a:lnSpc>
                <a:spcPts val="2799"/>
              </a:lnSpc>
              <a:buFont typeface="Wingdings" panose="05000000000000000000" pitchFamily="2" charset="2"/>
              <a:buChar char="ü"/>
            </a:pPr>
            <a:r>
              <a:rPr lang="en-US" sz="1750" dirty="0">
                <a:solidFill>
                  <a:srgbClr val="DAD1E6"/>
                </a:solidFill>
                <a:latin typeface="Georgia" panose="02040502050405020303" pitchFamily="18" charset="0"/>
                <a:ea typeface="Fira Sans" pitchFamily="34" charset="-122"/>
                <a:cs typeface="Fira Sans" pitchFamily="34" charset="-120"/>
              </a:rPr>
              <a:t>Discover the future of smart homes with a private virtual assistant that seamlessly integrates with your devices, automates tasks, and provides a personalized user experience.</a:t>
            </a:r>
            <a:endParaRPr lang="en-US" sz="1750" dirty="0">
              <a:latin typeface="Georgia" panose="02040502050405020303" pitchFamily="18" charset="0"/>
            </a:endParaRPr>
          </a:p>
        </p:txBody>
      </p:sp>
      <p:pic>
        <p:nvPicPr>
          <p:cNvPr id="9" name="Image 1" descr="preencoded.png"/>
          <p:cNvPicPr>
            <a:picLocks noChangeAspect="1"/>
          </p:cNvPicPr>
          <p:nvPr/>
        </p:nvPicPr>
        <p:blipFill>
          <a:blip r:embed="rId3"/>
          <a:stretch>
            <a:fillRect/>
          </a:stretch>
        </p:blipFill>
        <p:spPr>
          <a:xfrm>
            <a:off x="0" y="0"/>
            <a:ext cx="5486400" cy="82296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940194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7">
                                          <p:stCondLst>
                                            <p:cond delay="0"/>
                                          </p:stCondLst>
                                        </p:cTn>
                                        <p:tgtEl>
                                          <p:spTgt spid="4"/>
                                        </p:tgtEl>
                                      </p:cBhvr>
                                    </p:animEffect>
                                    <p:anim calcmode="lin" valueType="num">
                                      <p:cBhvr>
                                        <p:cTn id="24" dur="1594"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581"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581" tmFilter="0, 0; 0.125,0.2665; 0.25,0.4; 0.375,0.465; 0.5,0.5;  0.625,0.535; 0.75,0.6; 0.875,0.7335; 1,1">
                                          <p:stCondLst>
                                            <p:cond delay="581"/>
                                          </p:stCondLst>
                                        </p:cTn>
                                        <p:tgtEl>
                                          <p:spTgt spid="4"/>
                                        </p:tgtEl>
                                        <p:attrNameLst>
                                          <p:attrName>ppt_y</p:attrName>
                                        </p:attrNameLst>
                                      </p:cBhvr>
                                      <p:tavLst>
                                        <p:tav tm="0" fmla="#ppt_y-sin(pi*$)/9">
                                          <p:val>
                                            <p:fltVal val="0"/>
                                          </p:val>
                                        </p:tav>
                                        <p:tav tm="100000">
                                          <p:val>
                                            <p:fltVal val="1"/>
                                          </p:val>
                                        </p:tav>
                                      </p:tavLst>
                                    </p:anim>
                                    <p:anim calcmode="lin" valueType="num">
                                      <p:cBhvr>
                                        <p:cTn id="27" dur="290" tmFilter="0, 0; 0.125,0.2665; 0.25,0.4; 0.375,0.465; 0.5,0.5;  0.625,0.535; 0.75,0.6; 0.875,0.7335; 1,1">
                                          <p:stCondLst>
                                            <p:cond delay="1159"/>
                                          </p:stCondLst>
                                        </p:cTn>
                                        <p:tgtEl>
                                          <p:spTgt spid="4"/>
                                        </p:tgtEl>
                                        <p:attrNameLst>
                                          <p:attrName>ppt_y</p:attrName>
                                        </p:attrNameLst>
                                      </p:cBhvr>
                                      <p:tavLst>
                                        <p:tav tm="0" fmla="#ppt_y-sin(pi*$)/27">
                                          <p:val>
                                            <p:fltVal val="0"/>
                                          </p:val>
                                        </p:tav>
                                        <p:tav tm="100000">
                                          <p:val>
                                            <p:fltVal val="1"/>
                                          </p:val>
                                        </p:tav>
                                      </p:tavLst>
                                    </p:anim>
                                    <p:anim calcmode="lin" valueType="num">
                                      <p:cBhvr>
                                        <p:cTn id="28" dur="144" tmFilter="0, 0; 0.125,0.2665; 0.25,0.4; 0.375,0.465; 0.5,0.5;  0.625,0.535; 0.75,0.6; 0.875,0.7335; 1,1">
                                          <p:stCondLst>
                                            <p:cond delay="1449"/>
                                          </p:stCondLst>
                                        </p:cTn>
                                        <p:tgtEl>
                                          <p:spTgt spid="4"/>
                                        </p:tgtEl>
                                        <p:attrNameLst>
                                          <p:attrName>ppt_y</p:attrName>
                                        </p:attrNameLst>
                                      </p:cBhvr>
                                      <p:tavLst>
                                        <p:tav tm="0" fmla="#ppt_y-sin(pi*$)/81">
                                          <p:val>
                                            <p:fltVal val="0"/>
                                          </p:val>
                                        </p:tav>
                                        <p:tav tm="100000">
                                          <p:val>
                                            <p:fltVal val="1"/>
                                          </p:val>
                                        </p:tav>
                                      </p:tavLst>
                                    </p:anim>
                                    <p:animScale>
                                      <p:cBhvr>
                                        <p:cTn id="29" dur="23">
                                          <p:stCondLst>
                                            <p:cond delay="569"/>
                                          </p:stCondLst>
                                        </p:cTn>
                                        <p:tgtEl>
                                          <p:spTgt spid="4"/>
                                        </p:tgtEl>
                                      </p:cBhvr>
                                      <p:to x="100000" y="60000"/>
                                    </p:animScale>
                                    <p:animScale>
                                      <p:cBhvr>
                                        <p:cTn id="30" dur="145" decel="50000">
                                          <p:stCondLst>
                                            <p:cond delay="592"/>
                                          </p:stCondLst>
                                        </p:cTn>
                                        <p:tgtEl>
                                          <p:spTgt spid="4"/>
                                        </p:tgtEl>
                                      </p:cBhvr>
                                      <p:to x="100000" y="100000"/>
                                    </p:animScale>
                                    <p:animScale>
                                      <p:cBhvr>
                                        <p:cTn id="31" dur="23">
                                          <p:stCondLst>
                                            <p:cond delay="1148"/>
                                          </p:stCondLst>
                                        </p:cTn>
                                        <p:tgtEl>
                                          <p:spTgt spid="4"/>
                                        </p:tgtEl>
                                      </p:cBhvr>
                                      <p:to x="100000" y="80000"/>
                                    </p:animScale>
                                    <p:animScale>
                                      <p:cBhvr>
                                        <p:cTn id="32" dur="145" decel="50000">
                                          <p:stCondLst>
                                            <p:cond delay="1171"/>
                                          </p:stCondLst>
                                        </p:cTn>
                                        <p:tgtEl>
                                          <p:spTgt spid="4"/>
                                        </p:tgtEl>
                                      </p:cBhvr>
                                      <p:to x="100000" y="100000"/>
                                    </p:animScale>
                                    <p:animScale>
                                      <p:cBhvr>
                                        <p:cTn id="33" dur="23">
                                          <p:stCondLst>
                                            <p:cond delay="1437"/>
                                          </p:stCondLst>
                                        </p:cTn>
                                        <p:tgtEl>
                                          <p:spTgt spid="4"/>
                                        </p:tgtEl>
                                      </p:cBhvr>
                                      <p:to x="100000" y="90000"/>
                                    </p:animScale>
                                    <p:animScale>
                                      <p:cBhvr>
                                        <p:cTn id="34" dur="145" decel="50000">
                                          <p:stCondLst>
                                            <p:cond delay="1459"/>
                                          </p:stCondLst>
                                        </p:cTn>
                                        <p:tgtEl>
                                          <p:spTgt spid="4"/>
                                        </p:tgtEl>
                                      </p:cBhvr>
                                      <p:to x="100000" y="100000"/>
                                    </p:animScale>
                                    <p:animScale>
                                      <p:cBhvr>
                                        <p:cTn id="35" dur="23">
                                          <p:stCondLst>
                                            <p:cond delay="1582"/>
                                          </p:stCondLst>
                                        </p:cTn>
                                        <p:tgtEl>
                                          <p:spTgt spid="4"/>
                                        </p:tgtEl>
                                      </p:cBhvr>
                                      <p:to x="100000" y="95000"/>
                                    </p:animScale>
                                    <p:animScale>
                                      <p:cBhvr>
                                        <p:cTn id="36" dur="145" decel="50000">
                                          <p:stCondLst>
                                            <p:cond delay="1605"/>
                                          </p:stCondLst>
                                        </p:cTn>
                                        <p:tgtEl>
                                          <p:spTgt spid="4"/>
                                        </p:tgtEl>
                                      </p:cBhvr>
                                      <p:to x="100000" y="100000"/>
                                    </p:animScale>
                                  </p:childTnLst>
                                </p:cTn>
                              </p:par>
                            </p:childTnLst>
                          </p:cTn>
                        </p:par>
                        <p:par>
                          <p:cTn id="37" fill="hold">
                            <p:stCondLst>
                              <p:cond delay="2000"/>
                            </p:stCondLst>
                            <p:childTnLst>
                              <p:par>
                                <p:cTn id="38" presetID="53" presetClass="entr" presetSubtype="16"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1250" fill="hold"/>
                                        <p:tgtEl>
                                          <p:spTgt spid="5"/>
                                        </p:tgtEl>
                                        <p:attrNameLst>
                                          <p:attrName>ppt_w</p:attrName>
                                        </p:attrNameLst>
                                      </p:cBhvr>
                                      <p:tavLst>
                                        <p:tav tm="0">
                                          <p:val>
                                            <p:fltVal val="0"/>
                                          </p:val>
                                        </p:tav>
                                        <p:tav tm="100000">
                                          <p:val>
                                            <p:strVal val="#ppt_w"/>
                                          </p:val>
                                        </p:tav>
                                      </p:tavLst>
                                    </p:anim>
                                    <p:anim calcmode="lin" valueType="num">
                                      <p:cBhvr>
                                        <p:cTn id="41" dur="1250" fill="hold"/>
                                        <p:tgtEl>
                                          <p:spTgt spid="5"/>
                                        </p:tgtEl>
                                        <p:attrNameLst>
                                          <p:attrName>ppt_h</p:attrName>
                                        </p:attrNameLst>
                                      </p:cBhvr>
                                      <p:tavLst>
                                        <p:tav tm="0">
                                          <p:val>
                                            <p:fltVal val="0"/>
                                          </p:val>
                                        </p:tav>
                                        <p:tav tm="100000">
                                          <p:val>
                                            <p:strVal val="#ppt_h"/>
                                          </p:val>
                                        </p:tav>
                                      </p:tavLst>
                                    </p:anim>
                                    <p:animEffect transition="in" filter="fade">
                                      <p:cBhvr>
                                        <p:cTn id="42"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2037993" y="1432917"/>
            <a:ext cx="3295888" cy="20369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Text 2"/>
          <p:cNvSpPr/>
          <p:nvPr/>
        </p:nvSpPr>
        <p:spPr>
          <a:xfrm>
            <a:off x="2037993" y="3747492"/>
            <a:ext cx="3295888" cy="1041559"/>
          </a:xfrm>
          <a:prstGeom prst="rect">
            <a:avLst/>
          </a:prstGeom>
          <a:noFill/>
          <a:ln/>
        </p:spPr>
        <p:txBody>
          <a:bodyPr wrap="square" rtlCol="0" anchor="t"/>
          <a:lstStyle/>
          <a:p>
            <a:pPr marL="0" indent="0" algn="l">
              <a:lnSpc>
                <a:spcPts val="2734"/>
              </a:lnSpc>
              <a:buNone/>
            </a:pPr>
            <a:r>
              <a:rPr lang="en-US" sz="2187" b="1" dirty="0">
                <a:solidFill>
                  <a:srgbClr val="FF726D"/>
                </a:solidFill>
                <a:latin typeface="Georgia" panose="02040502050405020303" pitchFamily="18" charset="0"/>
                <a:ea typeface="Inconsolata" pitchFamily="34" charset="-122"/>
                <a:cs typeface="Inconsolata" pitchFamily="34" charset="-120"/>
              </a:rPr>
              <a:t>Voice Recognition and Natural Language Processing</a:t>
            </a:r>
            <a:endParaRPr lang="en-US" sz="2187" dirty="0">
              <a:latin typeface="Georgia" panose="02040502050405020303" pitchFamily="18" charset="0"/>
            </a:endParaRPr>
          </a:p>
        </p:txBody>
      </p:sp>
      <p:sp>
        <p:nvSpPr>
          <p:cNvPr id="6" name="Text 3"/>
          <p:cNvSpPr/>
          <p:nvPr/>
        </p:nvSpPr>
        <p:spPr>
          <a:xfrm>
            <a:off x="2037993" y="5011222"/>
            <a:ext cx="3295888" cy="1777008"/>
          </a:xfrm>
          <a:prstGeom prst="rect">
            <a:avLst/>
          </a:prstGeom>
          <a:noFill/>
          <a:ln/>
        </p:spPr>
        <p:txBody>
          <a:bodyPr wrap="square" rtlCol="0" anchor="t"/>
          <a:lstStyle/>
          <a:p>
            <a:pPr marL="0" indent="0" algn="l">
              <a:lnSpc>
                <a:spcPts val="2799"/>
              </a:lnSpc>
              <a:buNone/>
            </a:pPr>
            <a:r>
              <a:rPr lang="en-US" sz="1750" dirty="0">
                <a:solidFill>
                  <a:srgbClr val="DAD1E6"/>
                </a:solidFill>
                <a:latin typeface="Georgia" panose="02040502050405020303" pitchFamily="18" charset="0"/>
                <a:ea typeface="Fira Sans" pitchFamily="34" charset="-122"/>
                <a:cs typeface="Fira Sans" pitchFamily="34" charset="-120"/>
              </a:rPr>
              <a:t>Communicate with your virtual assistant using natural language commands, allowing for a more intuitive and user-friendly experience.</a:t>
            </a:r>
            <a:endParaRPr lang="en-US" sz="1750" dirty="0">
              <a:latin typeface="Georgia" panose="02040502050405020303" pitchFamily="18" charset="0"/>
            </a:endParaRPr>
          </a:p>
        </p:txBody>
      </p:sp>
      <p:pic>
        <p:nvPicPr>
          <p:cNvPr id="7" name="Image 1" descr="preencoded.png"/>
          <p:cNvPicPr>
            <a:picLocks noChangeAspect="1"/>
          </p:cNvPicPr>
          <p:nvPr/>
        </p:nvPicPr>
        <p:blipFill>
          <a:blip r:embed="rId4"/>
          <a:stretch>
            <a:fillRect/>
          </a:stretch>
        </p:blipFill>
        <p:spPr>
          <a:xfrm>
            <a:off x="5667137" y="1432917"/>
            <a:ext cx="3296007" cy="20370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ext 4"/>
          <p:cNvSpPr/>
          <p:nvPr/>
        </p:nvSpPr>
        <p:spPr>
          <a:xfrm>
            <a:off x="5667137" y="3747611"/>
            <a:ext cx="3296007" cy="694373"/>
          </a:xfrm>
          <a:prstGeom prst="rect">
            <a:avLst/>
          </a:prstGeom>
          <a:noFill/>
          <a:ln/>
        </p:spPr>
        <p:txBody>
          <a:bodyPr wrap="square" rtlCol="0" anchor="t"/>
          <a:lstStyle/>
          <a:p>
            <a:pPr marL="0" indent="0" algn="l">
              <a:lnSpc>
                <a:spcPts val="2734"/>
              </a:lnSpc>
              <a:buNone/>
            </a:pPr>
            <a:r>
              <a:rPr lang="en-US" sz="2187" b="1" dirty="0">
                <a:solidFill>
                  <a:srgbClr val="FF726D"/>
                </a:solidFill>
                <a:latin typeface="Georgia" panose="02040502050405020303" pitchFamily="18" charset="0"/>
                <a:ea typeface="Inconsolata" pitchFamily="34" charset="-122"/>
                <a:cs typeface="Inconsolata" pitchFamily="34" charset="-120"/>
              </a:rPr>
              <a:t>Integration with Smart Home Devices</a:t>
            </a:r>
            <a:endParaRPr lang="en-US" sz="2187" dirty="0">
              <a:latin typeface="Georgia" panose="02040502050405020303" pitchFamily="18" charset="0"/>
            </a:endParaRPr>
          </a:p>
        </p:txBody>
      </p:sp>
      <p:sp>
        <p:nvSpPr>
          <p:cNvPr id="9" name="Text 5"/>
          <p:cNvSpPr/>
          <p:nvPr/>
        </p:nvSpPr>
        <p:spPr>
          <a:xfrm>
            <a:off x="5667137" y="4664154"/>
            <a:ext cx="3296007" cy="2132409"/>
          </a:xfrm>
          <a:prstGeom prst="rect">
            <a:avLst/>
          </a:prstGeom>
          <a:noFill/>
          <a:ln/>
        </p:spPr>
        <p:txBody>
          <a:bodyPr wrap="square" rtlCol="0" anchor="t"/>
          <a:lstStyle/>
          <a:p>
            <a:pPr marL="0" indent="0" algn="l">
              <a:lnSpc>
                <a:spcPts val="2799"/>
              </a:lnSpc>
              <a:buNone/>
            </a:pPr>
            <a:r>
              <a:rPr lang="en-US" sz="1750" dirty="0">
                <a:solidFill>
                  <a:srgbClr val="DAD1E6"/>
                </a:solidFill>
                <a:latin typeface="Georgia" panose="02040502050405020303" pitchFamily="18" charset="0"/>
                <a:ea typeface="Fira Sans" pitchFamily="34" charset="-122"/>
                <a:cs typeface="Fira Sans" pitchFamily="34" charset="-120"/>
              </a:rPr>
              <a:t>Your virtual assistant seamlessly connects with various smart home devices, enabling you to control your lights, thermostats, and more, all from one central hub.</a:t>
            </a:r>
            <a:endParaRPr lang="en-US" sz="1750" dirty="0">
              <a:latin typeface="Georgia" panose="02040502050405020303" pitchFamily="18" charset="0"/>
            </a:endParaRPr>
          </a:p>
        </p:txBody>
      </p:sp>
      <p:pic>
        <p:nvPicPr>
          <p:cNvPr id="10" name="Image 2" descr="preencoded.png"/>
          <p:cNvPicPr>
            <a:picLocks noChangeAspect="1"/>
          </p:cNvPicPr>
          <p:nvPr/>
        </p:nvPicPr>
        <p:blipFill>
          <a:blip r:embed="rId5"/>
          <a:stretch>
            <a:fillRect/>
          </a:stretch>
        </p:blipFill>
        <p:spPr>
          <a:xfrm>
            <a:off x="9296400" y="1432917"/>
            <a:ext cx="3296007" cy="20370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Text 6"/>
          <p:cNvSpPr/>
          <p:nvPr/>
        </p:nvSpPr>
        <p:spPr>
          <a:xfrm>
            <a:off x="9296400" y="3747611"/>
            <a:ext cx="3296007" cy="694373"/>
          </a:xfrm>
          <a:prstGeom prst="rect">
            <a:avLst/>
          </a:prstGeom>
          <a:noFill/>
          <a:ln/>
        </p:spPr>
        <p:txBody>
          <a:bodyPr wrap="square" rtlCol="0" anchor="t"/>
          <a:lstStyle/>
          <a:p>
            <a:pPr marL="0" indent="0" algn="l">
              <a:lnSpc>
                <a:spcPts val="2734"/>
              </a:lnSpc>
              <a:buNone/>
            </a:pPr>
            <a:r>
              <a:rPr lang="en-US" sz="2187" b="1" dirty="0">
                <a:solidFill>
                  <a:srgbClr val="FF726D"/>
                </a:solidFill>
                <a:latin typeface="Georgia" panose="02040502050405020303" pitchFamily="18" charset="0"/>
                <a:ea typeface="Inconsolata" pitchFamily="34" charset="-122"/>
                <a:cs typeface="Inconsolata" pitchFamily="34" charset="-120"/>
              </a:rPr>
              <a:t>Task Automation and Scheduling</a:t>
            </a:r>
            <a:endParaRPr lang="en-US" sz="2187" dirty="0">
              <a:latin typeface="Georgia" panose="02040502050405020303" pitchFamily="18" charset="0"/>
            </a:endParaRPr>
          </a:p>
        </p:txBody>
      </p:sp>
      <p:sp>
        <p:nvSpPr>
          <p:cNvPr id="12" name="Text 7"/>
          <p:cNvSpPr/>
          <p:nvPr/>
        </p:nvSpPr>
        <p:spPr>
          <a:xfrm>
            <a:off x="9296400" y="4664154"/>
            <a:ext cx="3296007" cy="2132409"/>
          </a:xfrm>
          <a:prstGeom prst="rect">
            <a:avLst/>
          </a:prstGeom>
          <a:noFill/>
          <a:ln/>
        </p:spPr>
        <p:txBody>
          <a:bodyPr wrap="square" rtlCol="0" anchor="t"/>
          <a:lstStyle/>
          <a:p>
            <a:pPr marL="0" indent="0" algn="l">
              <a:lnSpc>
                <a:spcPts val="2799"/>
              </a:lnSpc>
              <a:buNone/>
            </a:pPr>
            <a:r>
              <a:rPr lang="en-US" sz="1750" dirty="0">
                <a:solidFill>
                  <a:srgbClr val="DAD1E6"/>
                </a:solidFill>
                <a:latin typeface="Georgia" panose="02040502050405020303" pitchFamily="18" charset="0"/>
                <a:ea typeface="Fira Sans" pitchFamily="34" charset="-122"/>
                <a:cs typeface="Fira Sans" pitchFamily="34" charset="-120"/>
              </a:rPr>
              <a:t>Leverage the power of automation to simplify your daily routines. Schedule tasks like turning off lights, adjusting temperature, and even brewing coffee.</a:t>
            </a:r>
            <a:endParaRPr lang="en-US" sz="1750" dirty="0">
              <a:latin typeface="Georgia" panose="02040502050405020303" pitchFamily="18" charset="0"/>
            </a:endParaRPr>
          </a:p>
        </p:txBody>
      </p:sp>
      <p:sp>
        <p:nvSpPr>
          <p:cNvPr id="14" name="Text 3"/>
          <p:cNvSpPr/>
          <p:nvPr/>
        </p:nvSpPr>
        <p:spPr>
          <a:xfrm>
            <a:off x="4089400" y="573842"/>
            <a:ext cx="6172199" cy="747990"/>
          </a:xfrm>
          <a:prstGeom prst="rect">
            <a:avLst/>
          </a:prstGeom>
          <a:noFill/>
          <a:ln/>
        </p:spPr>
        <p:txBody>
          <a:bodyPr wrap="square" rtlCol="0" anchor="t"/>
          <a:lstStyle/>
          <a:p>
            <a:pPr algn="ctr">
              <a:lnSpc>
                <a:spcPts val="2799"/>
              </a:lnSpc>
            </a:pPr>
            <a:r>
              <a:rPr lang="en-US" sz="3600" b="1" dirty="0" smtClean="0">
                <a:solidFill>
                  <a:srgbClr val="FF726D"/>
                </a:solidFill>
                <a:latin typeface="Algerian" panose="04020705040A02060702" pitchFamily="82" charset="0"/>
                <a:ea typeface="Inconsolata" pitchFamily="34" charset="-122"/>
                <a:cs typeface="Inconsolata" pitchFamily="34" charset="-120"/>
              </a:rPr>
              <a:t>Task Performance</a:t>
            </a:r>
            <a:endParaRPr lang="en-US" sz="3600" dirty="0" smtClean="0">
              <a:solidFill>
                <a:schemeClr val="accent2">
                  <a:lumMod val="75000"/>
                </a:schemeClr>
              </a:solidFill>
              <a:latin typeface="Algerian" panose="04020705040A02060702" pitchFamily="82" charset="0"/>
            </a:endParaRPr>
          </a:p>
          <a:p>
            <a:pPr marL="0" indent="0" algn="l">
              <a:lnSpc>
                <a:spcPts val="2799"/>
              </a:lnSpc>
              <a:buNone/>
            </a:pPr>
            <a:endParaRPr lang="en-US" sz="3600" dirty="0">
              <a:solidFill>
                <a:schemeClr val="accent2">
                  <a:lumMod val="75000"/>
                </a:schemeClr>
              </a:solidFill>
              <a:latin typeface="Algerian" panose="04020705040A02060702" pitchFamily="82" charset="0"/>
            </a:endParaRPr>
          </a:p>
        </p:txBody>
      </p:sp>
    </p:spTree>
    <p:extLst>
      <p:ext uri="{BB962C8B-B14F-4D97-AF65-F5344CB8AC3E}">
        <p14:creationId xmlns:p14="http://schemas.microsoft.com/office/powerpoint/2010/main" val="88201100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4"/>
                                        </p:tgtEl>
                                        <p:attrNameLst>
                                          <p:attrName>ppt_x</p:attrName>
                                          <p:attrName>ppt_y</p:attrName>
                                        </p:attrNameLst>
                                      </p:cBhvr>
                                    </p:animMotion>
                                    <p:animRot by="1500000">
                                      <p:cBhvr>
                                        <p:cTn id="7" dur="125" fill="hold">
                                          <p:stCondLst>
                                            <p:cond delay="0"/>
                                          </p:stCondLst>
                                        </p:cTn>
                                        <p:tgtEl>
                                          <p:spTgt spid="14"/>
                                        </p:tgtEl>
                                        <p:attrNameLst>
                                          <p:attrName>r</p:attrName>
                                        </p:attrNameLst>
                                      </p:cBhvr>
                                    </p:animRot>
                                    <p:animRot by="-1500000">
                                      <p:cBhvr>
                                        <p:cTn id="8" dur="125" fill="hold">
                                          <p:stCondLst>
                                            <p:cond delay="125"/>
                                          </p:stCondLst>
                                        </p:cTn>
                                        <p:tgtEl>
                                          <p:spTgt spid="14"/>
                                        </p:tgtEl>
                                        <p:attrNameLst>
                                          <p:attrName>r</p:attrName>
                                        </p:attrNameLst>
                                      </p:cBhvr>
                                    </p:animRot>
                                    <p:animRot by="-1500000">
                                      <p:cBhvr>
                                        <p:cTn id="9" dur="125" fill="hold">
                                          <p:stCondLst>
                                            <p:cond delay="250"/>
                                          </p:stCondLst>
                                        </p:cTn>
                                        <p:tgtEl>
                                          <p:spTgt spid="14"/>
                                        </p:tgtEl>
                                        <p:attrNameLst>
                                          <p:attrName>r</p:attrName>
                                        </p:attrNameLst>
                                      </p:cBhvr>
                                    </p:animRot>
                                    <p:animRot by="1500000">
                                      <p:cBhvr>
                                        <p:cTn id="10" dur="125" fill="hold">
                                          <p:stCondLst>
                                            <p:cond delay="375"/>
                                          </p:stCondLst>
                                        </p:cTn>
                                        <p:tgtEl>
                                          <p:spTgt spid="14"/>
                                        </p:tgtEl>
                                        <p:attrNameLst>
                                          <p:attrName>r</p:attrName>
                                        </p:attrNameLst>
                                      </p:cBhvr>
                                    </p:animRot>
                                  </p:childTnLst>
                                </p:cTn>
                              </p:par>
                            </p:childTnLst>
                          </p:cTn>
                        </p:par>
                        <p:par>
                          <p:cTn id="11" fill="hold">
                            <p:stCondLst>
                              <p:cond delay="1200"/>
                            </p:stCondLst>
                            <p:childTnLst>
                              <p:par>
                                <p:cTn id="12" presetID="2" presetClass="entr" presetSubtype="4"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par>
                          <p:cTn id="16" fill="hold">
                            <p:stCondLst>
                              <p:cond delay="1700"/>
                            </p:stCondLst>
                            <p:childTnLst>
                              <p:par>
                                <p:cTn id="17" presetID="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par>
                          <p:cTn id="21" fill="hold">
                            <p:stCondLst>
                              <p:cond delay="2200"/>
                            </p:stCondLst>
                            <p:childTnLst>
                              <p:par>
                                <p:cTn id="22" presetID="2" presetClass="entr" presetSubtype="4"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par>
                          <p:cTn id="26" fill="hold">
                            <p:stCondLst>
                              <p:cond delay="2700"/>
                            </p:stCondLst>
                            <p:childTnLst>
                              <p:par>
                                <p:cTn id="27" presetID="2" presetClass="entr" presetSubtype="4"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par>
                          <p:cTn id="31" fill="hold">
                            <p:stCondLst>
                              <p:cond delay="3200"/>
                            </p:stCondLst>
                            <p:childTnLst>
                              <p:par>
                                <p:cTn id="32" presetID="2" presetClass="entr" presetSubtype="4"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par>
                          <p:cTn id="36" fill="hold">
                            <p:stCondLst>
                              <p:cond delay="3700"/>
                            </p:stCondLst>
                            <p:childTnLst>
                              <p:par>
                                <p:cTn id="37" presetID="2" presetClass="entr" presetSubtype="4"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par>
                          <p:cTn id="41" fill="hold">
                            <p:stCondLst>
                              <p:cond delay="4200"/>
                            </p:stCondLst>
                            <p:childTnLst>
                              <p:par>
                                <p:cTn id="42" presetID="2" presetClass="entr" presetSubtype="4"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500" fill="hold"/>
                                        <p:tgtEl>
                                          <p:spTgt spid="6"/>
                                        </p:tgtEl>
                                        <p:attrNameLst>
                                          <p:attrName>ppt_x</p:attrName>
                                        </p:attrNameLst>
                                      </p:cBhvr>
                                      <p:tavLst>
                                        <p:tav tm="0">
                                          <p:val>
                                            <p:strVal val="#ppt_x"/>
                                          </p:val>
                                        </p:tav>
                                        <p:tav tm="100000">
                                          <p:val>
                                            <p:strVal val="#ppt_x"/>
                                          </p:val>
                                        </p:tav>
                                      </p:tavLst>
                                    </p:anim>
                                    <p:anim calcmode="lin" valueType="num">
                                      <p:cBhvr additive="base">
                                        <p:cTn id="45" dur="500" fill="hold"/>
                                        <p:tgtEl>
                                          <p:spTgt spid="6"/>
                                        </p:tgtEl>
                                        <p:attrNameLst>
                                          <p:attrName>ppt_y</p:attrName>
                                        </p:attrNameLst>
                                      </p:cBhvr>
                                      <p:tavLst>
                                        <p:tav tm="0">
                                          <p:val>
                                            <p:strVal val="1+#ppt_h/2"/>
                                          </p:val>
                                        </p:tav>
                                        <p:tav tm="100000">
                                          <p:val>
                                            <p:strVal val="#ppt_y"/>
                                          </p:val>
                                        </p:tav>
                                      </p:tavLst>
                                    </p:anim>
                                  </p:childTnLst>
                                </p:cTn>
                              </p:par>
                            </p:childTnLst>
                          </p:cTn>
                        </p:par>
                        <p:par>
                          <p:cTn id="46" fill="hold">
                            <p:stCondLst>
                              <p:cond delay="4700"/>
                            </p:stCondLst>
                            <p:childTnLst>
                              <p:par>
                                <p:cTn id="47" presetID="2" presetClass="entr" presetSubtype="4"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par>
                          <p:cTn id="51" fill="hold">
                            <p:stCondLst>
                              <p:cond delay="5200"/>
                            </p:stCondLst>
                            <p:childTnLst>
                              <p:par>
                                <p:cTn id="52" presetID="2" presetClass="entr" presetSubtype="4"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1" grpId="0" animBg="1"/>
      <p:bldP spid="12"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852023" y="2872859"/>
            <a:ext cx="8926235" cy="1174433"/>
          </a:xfrm>
          <a:prstGeom prst="rect">
            <a:avLst/>
          </a:prstGeom>
          <a:noFill/>
          <a:ln/>
        </p:spPr>
        <p:txBody>
          <a:bodyPr wrap="square" rtlCol="0" anchor="t"/>
          <a:lstStyle/>
          <a:p>
            <a:pPr marL="0" indent="0">
              <a:lnSpc>
                <a:spcPts val="4624"/>
              </a:lnSpc>
              <a:buNone/>
            </a:pPr>
            <a:r>
              <a:rPr lang="en-US" sz="3699" b="1" dirty="0">
                <a:solidFill>
                  <a:srgbClr val="FF726D"/>
                </a:solidFill>
                <a:latin typeface="Algerian" panose="04020705040A02060702" pitchFamily="82" charset="0"/>
                <a:ea typeface="Inconsolata" pitchFamily="34" charset="-122"/>
                <a:cs typeface="Inconsolata" pitchFamily="34" charset="-120"/>
              </a:rPr>
              <a:t>The Heart of Your Smart Home System: Features</a:t>
            </a:r>
            <a:endParaRPr lang="en-US" sz="3699" dirty="0">
              <a:latin typeface="Algerian" panose="04020705040A02060702" pitchFamily="82" charset="0"/>
            </a:endParaRPr>
          </a:p>
        </p:txBody>
      </p:sp>
      <p:sp>
        <p:nvSpPr>
          <p:cNvPr id="5" name="Shape 3"/>
          <p:cNvSpPr/>
          <p:nvPr/>
        </p:nvSpPr>
        <p:spPr>
          <a:xfrm>
            <a:off x="2852023" y="4475917"/>
            <a:ext cx="422791" cy="422791"/>
          </a:xfrm>
          <a:prstGeom prst="roundRect">
            <a:avLst>
              <a:gd name="adj" fmla="val 13334"/>
            </a:avLst>
          </a:prstGeom>
          <a:solidFill>
            <a:srgbClr val="312140"/>
          </a:solidFill>
          <a:ln/>
        </p:spPr>
      </p:sp>
      <p:sp>
        <p:nvSpPr>
          <p:cNvPr id="6" name="Text 4"/>
          <p:cNvSpPr/>
          <p:nvPr/>
        </p:nvSpPr>
        <p:spPr>
          <a:xfrm>
            <a:off x="2990969" y="4511040"/>
            <a:ext cx="144780" cy="352425"/>
          </a:xfrm>
          <a:prstGeom prst="rect">
            <a:avLst/>
          </a:prstGeom>
          <a:noFill/>
          <a:ln/>
        </p:spPr>
        <p:txBody>
          <a:bodyPr wrap="none" rtlCol="0" anchor="t"/>
          <a:lstStyle/>
          <a:p>
            <a:pPr marL="0" indent="0" algn="ctr">
              <a:lnSpc>
                <a:spcPts val="2774"/>
              </a:lnSpc>
              <a:buNone/>
            </a:pPr>
            <a:r>
              <a:rPr lang="en-US" sz="2220" b="1" dirty="0">
                <a:solidFill>
                  <a:srgbClr val="FF726D"/>
                </a:solidFill>
                <a:latin typeface="Inconsolata" pitchFamily="34" charset="0"/>
                <a:ea typeface="Inconsolata" pitchFamily="34" charset="-122"/>
                <a:cs typeface="Inconsolata" pitchFamily="34" charset="-120"/>
              </a:rPr>
              <a:t>1</a:t>
            </a:r>
            <a:endParaRPr lang="en-US" sz="2220" dirty="0"/>
          </a:p>
        </p:txBody>
      </p:sp>
      <p:sp>
        <p:nvSpPr>
          <p:cNvPr id="7" name="Text 5"/>
          <p:cNvSpPr/>
          <p:nvPr/>
        </p:nvSpPr>
        <p:spPr>
          <a:xfrm>
            <a:off x="3462695" y="4540448"/>
            <a:ext cx="1996440" cy="293608"/>
          </a:xfrm>
          <a:prstGeom prst="rect">
            <a:avLst/>
          </a:prstGeom>
          <a:noFill/>
          <a:ln/>
        </p:spPr>
        <p:txBody>
          <a:bodyPr wrap="none" rtlCol="0" anchor="t"/>
          <a:lstStyle/>
          <a:p>
            <a:pPr marL="0" indent="0">
              <a:lnSpc>
                <a:spcPts val="2312"/>
              </a:lnSpc>
              <a:buNone/>
            </a:pPr>
            <a:r>
              <a:rPr lang="en-US" sz="1850" b="1" dirty="0">
                <a:solidFill>
                  <a:srgbClr val="FF726D"/>
                </a:solidFill>
                <a:latin typeface="Inconsolata" pitchFamily="34" charset="0"/>
                <a:ea typeface="Inconsolata" pitchFamily="34" charset="-122"/>
                <a:cs typeface="Inconsolata" pitchFamily="34" charset="-120"/>
              </a:rPr>
              <a:t>Voice Control </a:t>
            </a:r>
            <a:r>
              <a:rPr lang="en-US" sz="1850" b="1" dirty="0">
                <a:solidFill>
                  <a:srgbClr val="000000"/>
                </a:solidFill>
                <a:latin typeface="Inconsolata" pitchFamily="34" charset="0"/>
                <a:ea typeface="Inconsolata" pitchFamily="34" charset="-122"/>
                <a:cs typeface="Inconsolata" pitchFamily="34" charset="-120"/>
              </a:rPr>
              <a:t>🗣️</a:t>
            </a:r>
            <a:endParaRPr lang="en-US" sz="1850" dirty="0"/>
          </a:p>
        </p:txBody>
      </p:sp>
      <p:sp>
        <p:nvSpPr>
          <p:cNvPr id="8" name="Text 6"/>
          <p:cNvSpPr/>
          <p:nvPr/>
        </p:nvSpPr>
        <p:spPr>
          <a:xfrm>
            <a:off x="3462695" y="5021937"/>
            <a:ext cx="3758565" cy="901541"/>
          </a:xfrm>
          <a:prstGeom prst="rect">
            <a:avLst/>
          </a:prstGeom>
          <a:noFill/>
          <a:ln/>
        </p:spPr>
        <p:txBody>
          <a:bodyPr wrap="square" rtlCol="0" anchor="t"/>
          <a:lstStyle/>
          <a:p>
            <a:pPr marL="0" indent="0">
              <a:lnSpc>
                <a:spcPts val="2368"/>
              </a:lnSpc>
              <a:buNone/>
            </a:pPr>
            <a:r>
              <a:rPr lang="en-US" sz="1480" dirty="0">
                <a:solidFill>
                  <a:srgbClr val="DAD1E6"/>
                </a:solidFill>
                <a:latin typeface="Fira Sans" pitchFamily="34" charset="0"/>
                <a:ea typeface="Fira Sans" pitchFamily="34" charset="-122"/>
                <a:cs typeface="Fira Sans" pitchFamily="34" charset="-120"/>
              </a:rPr>
              <a:t>Command your smart home system with your voice, eliminating the need for manual controls.</a:t>
            </a:r>
            <a:endParaRPr lang="en-US" sz="1480" dirty="0"/>
          </a:p>
        </p:txBody>
      </p:sp>
      <p:sp>
        <p:nvSpPr>
          <p:cNvPr id="9" name="Shape 7"/>
          <p:cNvSpPr/>
          <p:nvPr/>
        </p:nvSpPr>
        <p:spPr>
          <a:xfrm>
            <a:off x="7409140" y="4475917"/>
            <a:ext cx="422791" cy="422791"/>
          </a:xfrm>
          <a:prstGeom prst="roundRect">
            <a:avLst>
              <a:gd name="adj" fmla="val 13334"/>
            </a:avLst>
          </a:prstGeom>
          <a:solidFill>
            <a:srgbClr val="312140"/>
          </a:solidFill>
          <a:ln/>
        </p:spPr>
      </p:sp>
      <p:sp>
        <p:nvSpPr>
          <p:cNvPr id="10" name="Text 8"/>
          <p:cNvSpPr/>
          <p:nvPr/>
        </p:nvSpPr>
        <p:spPr>
          <a:xfrm>
            <a:off x="7548086" y="4511040"/>
            <a:ext cx="144780" cy="352425"/>
          </a:xfrm>
          <a:prstGeom prst="rect">
            <a:avLst/>
          </a:prstGeom>
          <a:noFill/>
          <a:ln/>
        </p:spPr>
        <p:txBody>
          <a:bodyPr wrap="none" rtlCol="0" anchor="t"/>
          <a:lstStyle/>
          <a:p>
            <a:pPr marL="0" indent="0" algn="ctr">
              <a:lnSpc>
                <a:spcPts val="2774"/>
              </a:lnSpc>
              <a:buNone/>
            </a:pPr>
            <a:r>
              <a:rPr lang="en-US" sz="2220" b="1" dirty="0">
                <a:solidFill>
                  <a:srgbClr val="FF726D"/>
                </a:solidFill>
                <a:latin typeface="Inconsolata" pitchFamily="34" charset="0"/>
                <a:ea typeface="Inconsolata" pitchFamily="34" charset="-122"/>
                <a:cs typeface="Inconsolata" pitchFamily="34" charset="-120"/>
              </a:rPr>
              <a:t>2</a:t>
            </a:r>
            <a:endParaRPr lang="en-US" sz="2220" dirty="0"/>
          </a:p>
        </p:txBody>
      </p:sp>
      <p:sp>
        <p:nvSpPr>
          <p:cNvPr id="11" name="Text 9"/>
          <p:cNvSpPr/>
          <p:nvPr/>
        </p:nvSpPr>
        <p:spPr>
          <a:xfrm>
            <a:off x="8019812" y="4540448"/>
            <a:ext cx="1879163" cy="293608"/>
          </a:xfrm>
          <a:prstGeom prst="rect">
            <a:avLst/>
          </a:prstGeom>
          <a:noFill/>
          <a:ln/>
        </p:spPr>
        <p:txBody>
          <a:bodyPr wrap="none" rtlCol="0" anchor="t"/>
          <a:lstStyle/>
          <a:p>
            <a:pPr marL="0" indent="0">
              <a:lnSpc>
                <a:spcPts val="2312"/>
              </a:lnSpc>
              <a:buNone/>
            </a:pPr>
            <a:r>
              <a:rPr lang="en-US" sz="1850" b="1" dirty="0">
                <a:solidFill>
                  <a:srgbClr val="FF726D"/>
                </a:solidFill>
                <a:latin typeface="Inconsolata" pitchFamily="34" charset="0"/>
                <a:ea typeface="Inconsolata" pitchFamily="34" charset="-122"/>
                <a:cs typeface="Inconsolata" pitchFamily="34" charset="-120"/>
              </a:rPr>
              <a:t>Scheduling </a:t>
            </a:r>
            <a:r>
              <a:rPr lang="en-US" sz="1850" b="1" dirty="0">
                <a:solidFill>
                  <a:srgbClr val="000000"/>
                </a:solidFill>
                <a:latin typeface="Inconsolata" pitchFamily="34" charset="0"/>
                <a:ea typeface="Inconsolata" pitchFamily="34" charset="-122"/>
                <a:cs typeface="Inconsolata" pitchFamily="34" charset="-120"/>
              </a:rPr>
              <a:t>⏰</a:t>
            </a:r>
            <a:endParaRPr lang="en-US" sz="1850" dirty="0"/>
          </a:p>
        </p:txBody>
      </p:sp>
      <p:sp>
        <p:nvSpPr>
          <p:cNvPr id="12" name="Text 10"/>
          <p:cNvSpPr/>
          <p:nvPr/>
        </p:nvSpPr>
        <p:spPr>
          <a:xfrm>
            <a:off x="8019812" y="5021937"/>
            <a:ext cx="3758565" cy="901541"/>
          </a:xfrm>
          <a:prstGeom prst="rect">
            <a:avLst/>
          </a:prstGeom>
          <a:noFill/>
          <a:ln/>
        </p:spPr>
        <p:txBody>
          <a:bodyPr wrap="square" rtlCol="0" anchor="t"/>
          <a:lstStyle/>
          <a:p>
            <a:pPr marL="0" indent="0">
              <a:lnSpc>
                <a:spcPts val="2368"/>
              </a:lnSpc>
              <a:buNone/>
            </a:pPr>
            <a:r>
              <a:rPr lang="en-US" sz="1480" dirty="0">
                <a:solidFill>
                  <a:srgbClr val="DAD1E6"/>
                </a:solidFill>
                <a:latin typeface="Fira Sans" pitchFamily="34" charset="0"/>
                <a:ea typeface="Fira Sans" pitchFamily="34" charset="-122"/>
                <a:cs typeface="Fira Sans" pitchFamily="34" charset="-120"/>
              </a:rPr>
              <a:t>Set schedules for your fans, lights, and temperature, making your home more energy-efficient and comfortable.</a:t>
            </a:r>
            <a:endParaRPr lang="en-US" sz="1480" dirty="0"/>
          </a:p>
        </p:txBody>
      </p:sp>
      <p:sp>
        <p:nvSpPr>
          <p:cNvPr id="13" name="Shape 11"/>
          <p:cNvSpPr/>
          <p:nvPr/>
        </p:nvSpPr>
        <p:spPr>
          <a:xfrm>
            <a:off x="2852023" y="6258163"/>
            <a:ext cx="422791" cy="422791"/>
          </a:xfrm>
          <a:prstGeom prst="roundRect">
            <a:avLst>
              <a:gd name="adj" fmla="val 13334"/>
            </a:avLst>
          </a:prstGeom>
          <a:solidFill>
            <a:srgbClr val="312140"/>
          </a:solidFill>
          <a:ln/>
        </p:spPr>
      </p:sp>
      <p:sp>
        <p:nvSpPr>
          <p:cNvPr id="14" name="Text 12"/>
          <p:cNvSpPr/>
          <p:nvPr/>
        </p:nvSpPr>
        <p:spPr>
          <a:xfrm>
            <a:off x="2990969" y="6293287"/>
            <a:ext cx="144780" cy="352425"/>
          </a:xfrm>
          <a:prstGeom prst="rect">
            <a:avLst/>
          </a:prstGeom>
          <a:noFill/>
          <a:ln/>
        </p:spPr>
        <p:txBody>
          <a:bodyPr wrap="none" rtlCol="0" anchor="t"/>
          <a:lstStyle/>
          <a:p>
            <a:pPr marL="0" indent="0" algn="ctr">
              <a:lnSpc>
                <a:spcPts val="2774"/>
              </a:lnSpc>
              <a:buNone/>
            </a:pPr>
            <a:r>
              <a:rPr lang="en-US" sz="2220" b="1" dirty="0">
                <a:solidFill>
                  <a:srgbClr val="FF726D"/>
                </a:solidFill>
                <a:latin typeface="Inconsolata" pitchFamily="34" charset="0"/>
                <a:ea typeface="Inconsolata" pitchFamily="34" charset="-122"/>
                <a:cs typeface="Inconsolata" pitchFamily="34" charset="-120"/>
              </a:rPr>
              <a:t>3</a:t>
            </a:r>
            <a:endParaRPr lang="en-US" sz="2220" dirty="0"/>
          </a:p>
        </p:txBody>
      </p:sp>
      <p:sp>
        <p:nvSpPr>
          <p:cNvPr id="15" name="Text 13"/>
          <p:cNvSpPr/>
          <p:nvPr/>
        </p:nvSpPr>
        <p:spPr>
          <a:xfrm>
            <a:off x="3462695" y="6322695"/>
            <a:ext cx="1996440" cy="293608"/>
          </a:xfrm>
          <a:prstGeom prst="rect">
            <a:avLst/>
          </a:prstGeom>
          <a:noFill/>
          <a:ln/>
        </p:spPr>
        <p:txBody>
          <a:bodyPr wrap="none" rtlCol="0" anchor="t"/>
          <a:lstStyle/>
          <a:p>
            <a:pPr marL="0" indent="0">
              <a:lnSpc>
                <a:spcPts val="2312"/>
              </a:lnSpc>
              <a:buNone/>
            </a:pPr>
            <a:r>
              <a:rPr lang="en-US" sz="1850" b="1" dirty="0">
                <a:solidFill>
                  <a:srgbClr val="FF726D"/>
                </a:solidFill>
                <a:latin typeface="Inconsolata" pitchFamily="34" charset="0"/>
                <a:ea typeface="Inconsolata" pitchFamily="34" charset="-122"/>
                <a:cs typeface="Inconsolata" pitchFamily="34" charset="-120"/>
              </a:rPr>
              <a:t>Remote Access </a:t>
            </a:r>
            <a:r>
              <a:rPr lang="en-US" sz="1850" b="1" dirty="0">
                <a:solidFill>
                  <a:srgbClr val="000000"/>
                </a:solidFill>
                <a:latin typeface="Inconsolata" pitchFamily="34" charset="0"/>
                <a:ea typeface="Inconsolata" pitchFamily="34" charset="-122"/>
                <a:cs typeface="Inconsolata" pitchFamily="34" charset="-120"/>
              </a:rPr>
              <a:t>📱</a:t>
            </a:r>
            <a:endParaRPr lang="en-US" sz="1850" dirty="0"/>
          </a:p>
        </p:txBody>
      </p:sp>
      <p:sp>
        <p:nvSpPr>
          <p:cNvPr id="16" name="Text 14"/>
          <p:cNvSpPr/>
          <p:nvPr/>
        </p:nvSpPr>
        <p:spPr>
          <a:xfrm>
            <a:off x="3462695" y="6804184"/>
            <a:ext cx="3758565" cy="901541"/>
          </a:xfrm>
          <a:prstGeom prst="rect">
            <a:avLst/>
          </a:prstGeom>
          <a:noFill/>
          <a:ln/>
        </p:spPr>
        <p:txBody>
          <a:bodyPr wrap="square" rtlCol="0" anchor="t"/>
          <a:lstStyle/>
          <a:p>
            <a:pPr marL="0" indent="0">
              <a:lnSpc>
                <a:spcPts val="2368"/>
              </a:lnSpc>
              <a:buNone/>
            </a:pPr>
            <a:r>
              <a:rPr lang="en-US" sz="1480" dirty="0">
                <a:solidFill>
                  <a:srgbClr val="DAD1E6"/>
                </a:solidFill>
                <a:latin typeface="Fira Sans" pitchFamily="34" charset="0"/>
                <a:ea typeface="Fira Sans" pitchFamily="34" charset="-122"/>
                <a:cs typeface="Fira Sans" pitchFamily="34" charset="-120"/>
              </a:rPr>
              <a:t>Control your home with your smartphone while you're away to ensure comfort, security, and energy savings.</a:t>
            </a:r>
            <a:endParaRPr lang="en-US" sz="1480" dirty="0"/>
          </a:p>
        </p:txBody>
      </p:sp>
      <p:sp>
        <p:nvSpPr>
          <p:cNvPr id="17" name="Shape 15"/>
          <p:cNvSpPr/>
          <p:nvPr/>
        </p:nvSpPr>
        <p:spPr>
          <a:xfrm>
            <a:off x="7409140" y="6258163"/>
            <a:ext cx="422791" cy="422791"/>
          </a:xfrm>
          <a:prstGeom prst="roundRect">
            <a:avLst>
              <a:gd name="adj" fmla="val 13334"/>
            </a:avLst>
          </a:prstGeom>
          <a:solidFill>
            <a:srgbClr val="312140"/>
          </a:solidFill>
          <a:ln/>
        </p:spPr>
      </p:sp>
      <p:sp>
        <p:nvSpPr>
          <p:cNvPr id="18" name="Text 16"/>
          <p:cNvSpPr/>
          <p:nvPr/>
        </p:nvSpPr>
        <p:spPr>
          <a:xfrm>
            <a:off x="7548086" y="6293287"/>
            <a:ext cx="144780" cy="352425"/>
          </a:xfrm>
          <a:prstGeom prst="rect">
            <a:avLst/>
          </a:prstGeom>
          <a:noFill/>
          <a:ln/>
        </p:spPr>
        <p:txBody>
          <a:bodyPr wrap="none" rtlCol="0" anchor="t"/>
          <a:lstStyle/>
          <a:p>
            <a:pPr marL="0" indent="0" algn="ctr">
              <a:lnSpc>
                <a:spcPts val="2774"/>
              </a:lnSpc>
              <a:buNone/>
            </a:pPr>
            <a:r>
              <a:rPr lang="en-US" sz="2220" b="1" dirty="0">
                <a:solidFill>
                  <a:srgbClr val="FF726D"/>
                </a:solidFill>
                <a:latin typeface="Inconsolata" pitchFamily="34" charset="0"/>
                <a:ea typeface="Inconsolata" pitchFamily="34" charset="-122"/>
                <a:cs typeface="Inconsolata" pitchFamily="34" charset="-120"/>
              </a:rPr>
              <a:t>4</a:t>
            </a:r>
            <a:endParaRPr lang="en-US" sz="2220" dirty="0"/>
          </a:p>
        </p:txBody>
      </p:sp>
      <p:sp>
        <p:nvSpPr>
          <p:cNvPr id="19" name="Text 17"/>
          <p:cNvSpPr/>
          <p:nvPr/>
        </p:nvSpPr>
        <p:spPr>
          <a:xfrm>
            <a:off x="8019812" y="6322695"/>
            <a:ext cx="2849880" cy="293608"/>
          </a:xfrm>
          <a:prstGeom prst="rect">
            <a:avLst/>
          </a:prstGeom>
          <a:noFill/>
          <a:ln/>
        </p:spPr>
        <p:txBody>
          <a:bodyPr wrap="none" rtlCol="0" anchor="t"/>
          <a:lstStyle/>
          <a:p>
            <a:pPr marL="0" indent="0">
              <a:lnSpc>
                <a:spcPts val="2312"/>
              </a:lnSpc>
              <a:buNone/>
            </a:pPr>
            <a:r>
              <a:rPr lang="en-US" sz="1850" b="1" dirty="0">
                <a:solidFill>
                  <a:srgbClr val="FF726D"/>
                </a:solidFill>
                <a:latin typeface="Inconsolata" pitchFamily="34" charset="0"/>
                <a:ea typeface="Inconsolata" pitchFamily="34" charset="-122"/>
                <a:cs typeface="Inconsolata" pitchFamily="34" charset="-120"/>
              </a:rPr>
              <a:t>Seamless Integration </a:t>
            </a:r>
            <a:r>
              <a:rPr lang="en-US" sz="1850" b="1" dirty="0">
                <a:solidFill>
                  <a:srgbClr val="000000"/>
                </a:solidFill>
                <a:latin typeface="Inconsolata" pitchFamily="34" charset="0"/>
                <a:ea typeface="Inconsolata" pitchFamily="34" charset="-122"/>
                <a:cs typeface="Inconsolata" pitchFamily="34" charset="-120"/>
              </a:rPr>
              <a:t>🤝</a:t>
            </a:r>
            <a:endParaRPr lang="en-US" sz="1850" dirty="0"/>
          </a:p>
        </p:txBody>
      </p:sp>
      <p:sp>
        <p:nvSpPr>
          <p:cNvPr id="20" name="Text 18"/>
          <p:cNvSpPr/>
          <p:nvPr/>
        </p:nvSpPr>
        <p:spPr>
          <a:xfrm>
            <a:off x="8019812" y="6804184"/>
            <a:ext cx="3758565" cy="901541"/>
          </a:xfrm>
          <a:prstGeom prst="rect">
            <a:avLst/>
          </a:prstGeom>
          <a:noFill/>
          <a:ln/>
        </p:spPr>
        <p:txBody>
          <a:bodyPr wrap="square" rtlCol="0" anchor="t"/>
          <a:lstStyle/>
          <a:p>
            <a:pPr marL="0" indent="0">
              <a:lnSpc>
                <a:spcPts val="2368"/>
              </a:lnSpc>
              <a:buNone/>
            </a:pPr>
            <a:r>
              <a:rPr lang="en-US" sz="1480" dirty="0">
                <a:solidFill>
                  <a:srgbClr val="DAD1E6"/>
                </a:solidFill>
                <a:latin typeface="Fira Sans" pitchFamily="34" charset="0"/>
                <a:ea typeface="Fira Sans" pitchFamily="34" charset="-122"/>
                <a:cs typeface="Fira Sans" pitchFamily="34" charset="-120"/>
              </a:rPr>
              <a:t>Integrate your smart home system with other devices to create a truly connected and automated home.</a:t>
            </a:r>
            <a:endParaRPr lang="en-US" sz="1480" dirty="0"/>
          </a:p>
        </p:txBody>
      </p:sp>
      <p:pic>
        <p:nvPicPr>
          <p:cNvPr id="21" name="Image 0" descr="preencoded.png"/>
          <p:cNvPicPr>
            <a:picLocks noChangeAspect="1"/>
          </p:cNvPicPr>
          <p:nvPr/>
        </p:nvPicPr>
        <p:blipFill>
          <a:blip r:embed="rId3"/>
          <a:stretch>
            <a:fillRect/>
          </a:stretch>
        </p:blipFill>
        <p:spPr>
          <a:xfrm>
            <a:off x="0" y="0"/>
            <a:ext cx="14630400" cy="23489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85878223"/>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80">
                                          <p:stCondLst>
                                            <p:cond delay="0"/>
                                          </p:stCondLst>
                                        </p:cTn>
                                        <p:tgtEl>
                                          <p:spTgt spid="21"/>
                                        </p:tgtEl>
                                      </p:cBhvr>
                                    </p:animEffect>
                                    <p:anim calcmode="lin" valueType="num">
                                      <p:cBhvr>
                                        <p:cTn id="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3" dur="26">
                                          <p:stCondLst>
                                            <p:cond delay="650"/>
                                          </p:stCondLst>
                                        </p:cTn>
                                        <p:tgtEl>
                                          <p:spTgt spid="21"/>
                                        </p:tgtEl>
                                      </p:cBhvr>
                                      <p:to x="100000" y="60000"/>
                                    </p:animScale>
                                    <p:animScale>
                                      <p:cBhvr>
                                        <p:cTn id="14" dur="166" decel="50000">
                                          <p:stCondLst>
                                            <p:cond delay="676"/>
                                          </p:stCondLst>
                                        </p:cTn>
                                        <p:tgtEl>
                                          <p:spTgt spid="21"/>
                                        </p:tgtEl>
                                      </p:cBhvr>
                                      <p:to x="100000" y="100000"/>
                                    </p:animScale>
                                    <p:animScale>
                                      <p:cBhvr>
                                        <p:cTn id="15" dur="26">
                                          <p:stCondLst>
                                            <p:cond delay="1312"/>
                                          </p:stCondLst>
                                        </p:cTn>
                                        <p:tgtEl>
                                          <p:spTgt spid="21"/>
                                        </p:tgtEl>
                                      </p:cBhvr>
                                      <p:to x="100000" y="80000"/>
                                    </p:animScale>
                                    <p:animScale>
                                      <p:cBhvr>
                                        <p:cTn id="16" dur="166" decel="50000">
                                          <p:stCondLst>
                                            <p:cond delay="1338"/>
                                          </p:stCondLst>
                                        </p:cTn>
                                        <p:tgtEl>
                                          <p:spTgt spid="21"/>
                                        </p:tgtEl>
                                      </p:cBhvr>
                                      <p:to x="100000" y="100000"/>
                                    </p:animScale>
                                    <p:animScale>
                                      <p:cBhvr>
                                        <p:cTn id="17" dur="26">
                                          <p:stCondLst>
                                            <p:cond delay="1642"/>
                                          </p:stCondLst>
                                        </p:cTn>
                                        <p:tgtEl>
                                          <p:spTgt spid="21"/>
                                        </p:tgtEl>
                                      </p:cBhvr>
                                      <p:to x="100000" y="90000"/>
                                    </p:animScale>
                                    <p:animScale>
                                      <p:cBhvr>
                                        <p:cTn id="18" dur="166" decel="50000">
                                          <p:stCondLst>
                                            <p:cond delay="1668"/>
                                          </p:stCondLst>
                                        </p:cTn>
                                        <p:tgtEl>
                                          <p:spTgt spid="21"/>
                                        </p:tgtEl>
                                      </p:cBhvr>
                                      <p:to x="100000" y="100000"/>
                                    </p:animScale>
                                    <p:animScale>
                                      <p:cBhvr>
                                        <p:cTn id="19" dur="26">
                                          <p:stCondLst>
                                            <p:cond delay="1808"/>
                                          </p:stCondLst>
                                        </p:cTn>
                                        <p:tgtEl>
                                          <p:spTgt spid="21"/>
                                        </p:tgtEl>
                                      </p:cBhvr>
                                      <p:to x="100000" y="95000"/>
                                    </p:animScale>
                                    <p:animScale>
                                      <p:cBhvr>
                                        <p:cTn id="20" dur="166" decel="50000">
                                          <p:stCondLst>
                                            <p:cond delay="1834"/>
                                          </p:stCondLst>
                                        </p:cTn>
                                        <p:tgtEl>
                                          <p:spTgt spid="21"/>
                                        </p:tgtEl>
                                      </p:cBhvr>
                                      <p:to x="100000" y="100000"/>
                                    </p:animScale>
                                  </p:childTnLst>
                                </p:cTn>
                              </p:par>
                              <p:par>
                                <p:cTn id="21" presetID="2" presetClass="entr" presetSubtype="4"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par>
                          <p:cTn id="36" fill="hold">
                            <p:stCondLst>
                              <p:cond delay="3500"/>
                            </p:stCondLst>
                            <p:childTnLst>
                              <p:par>
                                <p:cTn id="37" presetID="2" presetClass="entr" presetSubtype="4"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par>
                          <p:cTn id="41" fill="hold">
                            <p:stCondLst>
                              <p:cond delay="4000"/>
                            </p:stCondLst>
                            <p:childTnLst>
                              <p:par>
                                <p:cTn id="42" presetID="42"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par>
                          <p:cTn id="47" fill="hold">
                            <p:stCondLst>
                              <p:cond delay="5000"/>
                            </p:stCondLst>
                            <p:childTnLst>
                              <p:par>
                                <p:cTn id="48" presetID="2" presetClass="entr" presetSubtype="4"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childTnLst>
                          </p:cTn>
                        </p:par>
                        <p:par>
                          <p:cTn id="52" fill="hold">
                            <p:stCondLst>
                              <p:cond delay="5500"/>
                            </p:stCondLst>
                            <p:childTnLst>
                              <p:par>
                                <p:cTn id="53" presetID="42" presetClass="entr" presetSubtype="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anim calcmode="lin" valueType="num">
                                      <p:cBhvr>
                                        <p:cTn id="56" dur="1000" fill="hold"/>
                                        <p:tgtEl>
                                          <p:spTgt spid="16"/>
                                        </p:tgtEl>
                                        <p:attrNameLst>
                                          <p:attrName>ppt_x</p:attrName>
                                        </p:attrNameLst>
                                      </p:cBhvr>
                                      <p:tavLst>
                                        <p:tav tm="0">
                                          <p:val>
                                            <p:strVal val="#ppt_x"/>
                                          </p:val>
                                        </p:tav>
                                        <p:tav tm="100000">
                                          <p:val>
                                            <p:strVal val="#ppt_x"/>
                                          </p:val>
                                        </p:tav>
                                      </p:tavLst>
                                    </p:anim>
                                    <p:anim calcmode="lin" valueType="num">
                                      <p:cBhvr>
                                        <p:cTn id="57" dur="1000" fill="hold"/>
                                        <p:tgtEl>
                                          <p:spTgt spid="16"/>
                                        </p:tgtEl>
                                        <p:attrNameLst>
                                          <p:attrName>ppt_y</p:attrName>
                                        </p:attrNameLst>
                                      </p:cBhvr>
                                      <p:tavLst>
                                        <p:tav tm="0">
                                          <p:val>
                                            <p:strVal val="#ppt_y+.1"/>
                                          </p:val>
                                        </p:tav>
                                        <p:tav tm="100000">
                                          <p:val>
                                            <p:strVal val="#ppt_y"/>
                                          </p:val>
                                        </p:tav>
                                      </p:tavLst>
                                    </p:anim>
                                  </p:childTnLst>
                                </p:cTn>
                              </p:par>
                            </p:childTnLst>
                          </p:cTn>
                        </p:par>
                        <p:par>
                          <p:cTn id="58" fill="hold">
                            <p:stCondLst>
                              <p:cond delay="6500"/>
                            </p:stCondLst>
                            <p:childTnLst>
                              <p:par>
                                <p:cTn id="59" presetID="2" presetClass="entr" presetSubtype="4"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1+#ppt_h/2"/>
                                          </p:val>
                                        </p:tav>
                                        <p:tav tm="100000">
                                          <p:val>
                                            <p:strVal val="#ppt_y"/>
                                          </p:val>
                                        </p:tav>
                                      </p:tavLst>
                                    </p:anim>
                                  </p:childTnLst>
                                </p:cTn>
                              </p:par>
                            </p:childTnLst>
                          </p:cTn>
                        </p:par>
                        <p:par>
                          <p:cTn id="63" fill="hold">
                            <p:stCondLst>
                              <p:cond delay="7000"/>
                            </p:stCondLst>
                            <p:childTnLst>
                              <p:par>
                                <p:cTn id="64" presetID="42" presetClass="entr" presetSubtype="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anim calcmode="lin" valueType="num">
                                      <p:cBhvr>
                                        <p:cTn id="67" dur="1000" fill="hold"/>
                                        <p:tgtEl>
                                          <p:spTgt spid="20"/>
                                        </p:tgtEl>
                                        <p:attrNameLst>
                                          <p:attrName>ppt_x</p:attrName>
                                        </p:attrNameLst>
                                      </p:cBhvr>
                                      <p:tavLst>
                                        <p:tav tm="0">
                                          <p:val>
                                            <p:strVal val="#ppt_x"/>
                                          </p:val>
                                        </p:tav>
                                        <p:tav tm="100000">
                                          <p:val>
                                            <p:strVal val="#ppt_x"/>
                                          </p:val>
                                        </p:tav>
                                      </p:tavLst>
                                    </p:anim>
                                    <p:anim calcmode="lin" valueType="num">
                                      <p:cBhvr>
                                        <p:cTn id="6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1" grpId="0" animBg="1"/>
      <p:bldP spid="12" grpId="0" animBg="1"/>
      <p:bldP spid="15" grpId="0" animBg="1"/>
      <p:bldP spid="16"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045369"/>
            <a:ext cx="10554414" cy="1388745"/>
          </a:xfrm>
          <a:prstGeom prst="rect">
            <a:avLst/>
          </a:prstGeom>
          <a:noFill/>
          <a:ln/>
        </p:spPr>
        <p:txBody>
          <a:bodyPr wrap="square" rtlCol="0" anchor="t"/>
          <a:lstStyle/>
          <a:p>
            <a:pPr marL="0" indent="0">
              <a:lnSpc>
                <a:spcPts val="5468"/>
              </a:lnSpc>
              <a:buNone/>
            </a:pPr>
            <a:r>
              <a:rPr lang="en-US" sz="4374" b="1" dirty="0">
                <a:solidFill>
                  <a:srgbClr val="FF726D"/>
                </a:solidFill>
                <a:latin typeface="Algerian" panose="04020705040A02060702" pitchFamily="82" charset="0"/>
                <a:ea typeface="Inconsolata" pitchFamily="34" charset="-122"/>
                <a:cs typeface="Inconsolata" pitchFamily="34" charset="-120"/>
              </a:rPr>
              <a:t>Cool Down Your Home, Just By Saying So</a:t>
            </a:r>
            <a:endParaRPr lang="en-US" sz="4374" dirty="0">
              <a:latin typeface="Algerian" panose="04020705040A02060702" pitchFamily="82" charset="0"/>
            </a:endParaRPr>
          </a:p>
        </p:txBody>
      </p:sp>
      <p:pic>
        <p:nvPicPr>
          <p:cNvPr id="5" name="Image 0" descr="preencoded.png"/>
          <p:cNvPicPr>
            <a:picLocks noChangeAspect="1"/>
          </p:cNvPicPr>
          <p:nvPr/>
        </p:nvPicPr>
        <p:blipFill>
          <a:blip r:embed="rId3"/>
          <a:stretch>
            <a:fillRect/>
          </a:stretch>
        </p:blipFill>
        <p:spPr>
          <a:xfrm>
            <a:off x="2037993" y="2878455"/>
            <a:ext cx="3295888" cy="20369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 3"/>
          <p:cNvSpPr/>
          <p:nvPr/>
        </p:nvSpPr>
        <p:spPr>
          <a:xfrm>
            <a:off x="2037993" y="5193030"/>
            <a:ext cx="2221944"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Controlling Fans</a:t>
            </a:r>
            <a:endParaRPr lang="en-US" sz="2187" dirty="0"/>
          </a:p>
        </p:txBody>
      </p:sp>
      <p:sp>
        <p:nvSpPr>
          <p:cNvPr id="7" name="Text 4"/>
          <p:cNvSpPr/>
          <p:nvPr/>
        </p:nvSpPr>
        <p:spPr>
          <a:xfrm>
            <a:off x="2037993" y="5762387"/>
            <a:ext cx="3295888" cy="1421606"/>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Simply say the word, and your virtual assistant will control your fans, so you can focus on staying cozy.</a:t>
            </a:r>
            <a:endParaRPr lang="en-US" sz="1750" dirty="0"/>
          </a:p>
        </p:txBody>
      </p:sp>
      <p:pic>
        <p:nvPicPr>
          <p:cNvPr id="8" name="Image 1" descr="preencoded.png"/>
          <p:cNvPicPr>
            <a:picLocks noChangeAspect="1"/>
          </p:cNvPicPr>
          <p:nvPr/>
        </p:nvPicPr>
        <p:blipFill>
          <a:blip r:embed="rId4"/>
          <a:stretch>
            <a:fillRect/>
          </a:stretch>
        </p:blipFill>
        <p:spPr>
          <a:xfrm>
            <a:off x="5667137" y="2878455"/>
            <a:ext cx="3296007" cy="20370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Text 5"/>
          <p:cNvSpPr/>
          <p:nvPr/>
        </p:nvSpPr>
        <p:spPr>
          <a:xfrm>
            <a:off x="5667137" y="5193149"/>
            <a:ext cx="246888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Light up Your Life</a:t>
            </a:r>
            <a:endParaRPr lang="en-US" sz="2187" dirty="0"/>
          </a:p>
        </p:txBody>
      </p:sp>
      <p:sp>
        <p:nvSpPr>
          <p:cNvPr id="10" name="Text 6"/>
          <p:cNvSpPr/>
          <p:nvPr/>
        </p:nvSpPr>
        <p:spPr>
          <a:xfrm>
            <a:off x="5667137" y="5762506"/>
            <a:ext cx="3296007" cy="1066205"/>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Turn on/off and dim your lights with ease, creating the perfect ambiance for any occasion.</a:t>
            </a:r>
            <a:endParaRPr lang="en-US" sz="1750" dirty="0"/>
          </a:p>
        </p:txBody>
      </p:sp>
      <p:pic>
        <p:nvPicPr>
          <p:cNvPr id="11" name="Image 2" descr="preencoded.png"/>
          <p:cNvPicPr>
            <a:picLocks noChangeAspect="1"/>
          </p:cNvPicPr>
          <p:nvPr/>
        </p:nvPicPr>
        <p:blipFill>
          <a:blip r:embed="rId5"/>
          <a:stretch>
            <a:fillRect/>
          </a:stretch>
        </p:blipFill>
        <p:spPr>
          <a:xfrm>
            <a:off x="9296400" y="2878455"/>
            <a:ext cx="3296007" cy="20370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Text 7"/>
          <p:cNvSpPr/>
          <p:nvPr/>
        </p:nvSpPr>
        <p:spPr>
          <a:xfrm>
            <a:off x="9296400" y="5193149"/>
            <a:ext cx="301752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Temperature Regulation</a:t>
            </a:r>
            <a:endParaRPr lang="en-US" sz="2187" dirty="0"/>
          </a:p>
        </p:txBody>
      </p:sp>
      <p:sp>
        <p:nvSpPr>
          <p:cNvPr id="13" name="Text 8"/>
          <p:cNvSpPr/>
          <p:nvPr/>
        </p:nvSpPr>
        <p:spPr>
          <a:xfrm>
            <a:off x="9296400" y="5762506"/>
            <a:ext cx="3296007" cy="1421606"/>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Control your thermostat, adjust the temperature, and optimize energy savings using only your voice.</a:t>
            </a:r>
            <a:endParaRPr lang="en-US" sz="1750" dirty="0"/>
          </a:p>
        </p:txBody>
      </p:sp>
    </p:spTree>
    <p:extLst>
      <p:ext uri="{BB962C8B-B14F-4D97-AF65-F5344CB8AC3E}">
        <p14:creationId xmlns:p14="http://schemas.microsoft.com/office/powerpoint/2010/main" val="2632373099"/>
      </p:ext>
    </p:extLst>
  </p:cSld>
  <p:clrMapOvr>
    <a:masterClrMapping/>
  </p:clrMapOvr>
  <mc:AlternateContent xmlns:mc="http://schemas.openxmlformats.org/markup-compatibility/2006" xmlns:p14="http://schemas.microsoft.com/office/powerpoint/2010/main">
    <mc:Choice Requires="p14">
      <p:transition spd="slow" p14:dur="1600">
        <p14:prism dir="d"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ppt_w</p:attrName>
                                        </p:attrNameLst>
                                      </p:cBhvr>
                                      <p:tavLst>
                                        <p:tav tm="0" fmla="#ppt_w*sin(2.5*pi*$)">
                                          <p:val>
                                            <p:fltVal val="0"/>
                                          </p:val>
                                        </p:tav>
                                        <p:tav tm="100000">
                                          <p:val>
                                            <p:fltVal val="1"/>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1500"/>
                            </p:stCondLst>
                            <p:childTnLst>
                              <p:par>
                                <p:cTn id="16" presetID="45"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ppt_w</p:attrName>
                                        </p:attrNameLst>
                                      </p:cBhvr>
                                      <p:tavLst>
                                        <p:tav tm="0" fmla="#ppt_w*sin(2.5*pi*$)">
                                          <p:val>
                                            <p:fltVal val="0"/>
                                          </p:val>
                                        </p:tav>
                                        <p:tav tm="100000">
                                          <p:val>
                                            <p:fltVal val="1"/>
                                          </p:val>
                                        </p:tav>
                                      </p:tavLst>
                                    </p:anim>
                                    <p:anim calcmode="lin" valueType="num">
                                      <p:cBhvr>
                                        <p:cTn id="20" dur="1000" fill="hold"/>
                                        <p:tgtEl>
                                          <p:spTgt spid="8"/>
                                        </p:tgtEl>
                                        <p:attrNameLst>
                                          <p:attrName>ppt_h</p:attrName>
                                        </p:attrNameLst>
                                      </p:cBhvr>
                                      <p:tavLst>
                                        <p:tav tm="0">
                                          <p:val>
                                            <p:strVal val="#ppt_h"/>
                                          </p:val>
                                        </p:tav>
                                        <p:tav tm="100000">
                                          <p:val>
                                            <p:strVal val="#ppt_h"/>
                                          </p:val>
                                        </p:tav>
                                      </p:tavLst>
                                    </p:anim>
                                  </p:childTnLst>
                                </p:cTn>
                              </p:par>
                            </p:childTnLst>
                          </p:cTn>
                        </p:par>
                        <p:par>
                          <p:cTn id="21" fill="hold">
                            <p:stCondLst>
                              <p:cond delay="2500"/>
                            </p:stCondLst>
                            <p:childTnLst>
                              <p:par>
                                <p:cTn id="22" presetID="45"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ppt_w</p:attrName>
                                        </p:attrNameLst>
                                      </p:cBhvr>
                                      <p:tavLst>
                                        <p:tav tm="0" fmla="#ppt_w*sin(2.5*pi*$)">
                                          <p:val>
                                            <p:fltVal val="0"/>
                                          </p:val>
                                        </p:tav>
                                        <p:tav tm="100000">
                                          <p:val>
                                            <p:fltVal val="1"/>
                                          </p:val>
                                        </p:tav>
                                      </p:tavLst>
                                    </p:anim>
                                    <p:anim calcmode="lin" valueType="num">
                                      <p:cBhvr>
                                        <p:cTn id="26" dur="1000" fill="hold"/>
                                        <p:tgtEl>
                                          <p:spTgt spid="11"/>
                                        </p:tgtEl>
                                        <p:attrNameLst>
                                          <p:attrName>ppt_h</p:attrName>
                                        </p:attrNameLst>
                                      </p:cBhvr>
                                      <p:tavLst>
                                        <p:tav tm="0">
                                          <p:val>
                                            <p:strVal val="#ppt_h"/>
                                          </p:val>
                                        </p:tav>
                                        <p:tav tm="100000">
                                          <p:val>
                                            <p:strVal val="#ppt_h"/>
                                          </p:val>
                                        </p:tav>
                                      </p:tavLst>
                                    </p:anim>
                                  </p:childTnLst>
                                </p:cTn>
                              </p:par>
                            </p:childTnLst>
                          </p:cTn>
                        </p:par>
                        <p:par>
                          <p:cTn id="27" fill="hold">
                            <p:stCondLst>
                              <p:cond delay="3500"/>
                            </p:stCondLst>
                            <p:childTnLst>
                              <p:par>
                                <p:cTn id="28" presetID="2" presetClass="entr" presetSubtype="4"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4000"/>
                            </p:stCondLst>
                            <p:childTnLst>
                              <p:par>
                                <p:cTn id="33" presetID="2" presetClass="entr" presetSubtype="4"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par>
                          <p:cTn id="37" fill="hold">
                            <p:stCondLst>
                              <p:cond delay="4500"/>
                            </p:stCondLst>
                            <p:childTnLst>
                              <p:par>
                                <p:cTn id="38" presetID="2" presetClass="entr" presetSubtype="4"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childTnLst>
                          </p:cTn>
                        </p:par>
                        <p:par>
                          <p:cTn id="42" fill="hold">
                            <p:stCondLst>
                              <p:cond delay="5000"/>
                            </p:stCondLst>
                            <p:childTnLst>
                              <p:par>
                                <p:cTn id="43" presetID="42" presetClass="entr" presetSubtype="0"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childTnLst>
                          </p:cTn>
                        </p:par>
                        <p:par>
                          <p:cTn id="48" fill="hold">
                            <p:stCondLst>
                              <p:cond delay="6000"/>
                            </p:stCondLst>
                            <p:childTnLst>
                              <p:par>
                                <p:cTn id="49" presetID="2" presetClass="entr" presetSubtype="4"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par>
                          <p:cTn id="53" fill="hold">
                            <p:stCondLst>
                              <p:cond delay="6500"/>
                            </p:stCondLst>
                            <p:childTnLst>
                              <p:par>
                                <p:cTn id="54" presetID="42" presetClass="entr" presetSubtype="0"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sp>
      <p:sp>
        <p:nvSpPr>
          <p:cNvPr id="6" name="Text 3"/>
          <p:cNvSpPr/>
          <p:nvPr/>
        </p:nvSpPr>
        <p:spPr>
          <a:xfrm>
            <a:off x="4780955" y="643347"/>
            <a:ext cx="10554414" cy="1388745"/>
          </a:xfrm>
          <a:prstGeom prst="rect">
            <a:avLst/>
          </a:prstGeom>
          <a:noFill/>
          <a:ln/>
        </p:spPr>
        <p:txBody>
          <a:bodyPr wrap="square" rtlCol="0" anchor="t"/>
          <a:lstStyle/>
          <a:p>
            <a:pPr marL="0" indent="0">
              <a:lnSpc>
                <a:spcPts val="5468"/>
              </a:lnSpc>
              <a:buNone/>
            </a:pPr>
            <a:r>
              <a:rPr lang="en-US" sz="3600" b="1" dirty="0" smtClean="0">
                <a:solidFill>
                  <a:srgbClr val="FF726D"/>
                </a:solidFill>
                <a:latin typeface="Algerian" panose="04020705040A02060702" pitchFamily="82" charset="0"/>
                <a:ea typeface="Inconsolata" pitchFamily="34" charset="-122"/>
                <a:cs typeface="Inconsolata" pitchFamily="34" charset="-120"/>
              </a:rPr>
              <a:t>Use-case Diagram</a:t>
            </a:r>
            <a:endParaRPr lang="en-US" sz="3600" dirty="0">
              <a:latin typeface="Algerian" panose="04020705040A02060702" pitchFamily="82" charset="0"/>
            </a:endParaRPr>
          </a:p>
        </p:txBody>
      </p:sp>
      <p:sp>
        <p:nvSpPr>
          <p:cNvPr id="7" name="Shape 4"/>
          <p:cNvSpPr/>
          <p:nvPr/>
        </p:nvSpPr>
        <p:spPr>
          <a:xfrm>
            <a:off x="2037993" y="3496151"/>
            <a:ext cx="499943" cy="499943"/>
          </a:xfrm>
          <a:prstGeom prst="roundRect">
            <a:avLst>
              <a:gd name="adj" fmla="val 13333"/>
            </a:avLst>
          </a:prstGeom>
          <a:solidFill>
            <a:srgbClr val="312140"/>
          </a:solidFill>
          <a:ln/>
        </p:spPr>
      </p:sp>
      <p:sp>
        <p:nvSpPr>
          <p:cNvPr id="8" name="Text 5"/>
          <p:cNvSpPr/>
          <p:nvPr/>
        </p:nvSpPr>
        <p:spPr>
          <a:xfrm>
            <a:off x="2204085" y="3537823"/>
            <a:ext cx="167640" cy="416481"/>
          </a:xfrm>
          <a:prstGeom prst="rect">
            <a:avLst/>
          </a:prstGeom>
          <a:noFill/>
          <a:ln/>
        </p:spPr>
        <p:txBody>
          <a:bodyPr wrap="none" rtlCol="0" anchor="t"/>
          <a:lstStyle/>
          <a:p>
            <a:pPr marL="0" indent="0" algn="ctr">
              <a:lnSpc>
                <a:spcPts val="3281"/>
              </a:lnSpc>
              <a:buNone/>
            </a:pPr>
            <a:endParaRPr lang="en-US" sz="2624" dirty="0"/>
          </a:p>
        </p:txBody>
      </p:sp>
      <p:sp>
        <p:nvSpPr>
          <p:cNvPr id="9" name="Text 6"/>
          <p:cNvSpPr/>
          <p:nvPr/>
        </p:nvSpPr>
        <p:spPr>
          <a:xfrm>
            <a:off x="2760107" y="3572470"/>
            <a:ext cx="2221944" cy="354806"/>
          </a:xfrm>
          <a:prstGeom prst="rect">
            <a:avLst/>
          </a:prstGeom>
          <a:noFill/>
          <a:ln/>
        </p:spPr>
        <p:txBody>
          <a:bodyPr wrap="none" rtlCol="0" anchor="t"/>
          <a:lstStyle/>
          <a:p>
            <a:pPr marL="0" indent="0">
              <a:lnSpc>
                <a:spcPts val="2734"/>
              </a:lnSpc>
              <a:buNone/>
            </a:pPr>
            <a:endParaRPr lang="en-US" sz="2187" dirty="0"/>
          </a:p>
        </p:txBody>
      </p:sp>
      <p:sp>
        <p:nvSpPr>
          <p:cNvPr id="10" name="Text 7"/>
          <p:cNvSpPr/>
          <p:nvPr/>
        </p:nvSpPr>
        <p:spPr>
          <a:xfrm>
            <a:off x="2760107" y="4149447"/>
            <a:ext cx="2647950" cy="1421606"/>
          </a:xfrm>
          <a:prstGeom prst="rect">
            <a:avLst/>
          </a:prstGeom>
          <a:noFill/>
          <a:ln/>
        </p:spPr>
        <p:txBody>
          <a:bodyPr wrap="square" rtlCol="0" anchor="t"/>
          <a:lstStyle/>
          <a:p>
            <a:pPr marL="0" indent="0">
              <a:lnSpc>
                <a:spcPts val="2799"/>
              </a:lnSpc>
              <a:buNone/>
            </a:pPr>
            <a:endParaRPr lang="en-US" sz="1750" dirty="0"/>
          </a:p>
        </p:txBody>
      </p:sp>
      <p:sp>
        <p:nvSpPr>
          <p:cNvPr id="11" name="Shape 8"/>
          <p:cNvSpPr/>
          <p:nvPr/>
        </p:nvSpPr>
        <p:spPr>
          <a:xfrm>
            <a:off x="5630228" y="3496151"/>
            <a:ext cx="499943" cy="499943"/>
          </a:xfrm>
          <a:prstGeom prst="roundRect">
            <a:avLst>
              <a:gd name="adj" fmla="val 13333"/>
            </a:avLst>
          </a:prstGeom>
          <a:solidFill>
            <a:srgbClr val="312140"/>
          </a:solidFill>
          <a:ln/>
        </p:spPr>
      </p:sp>
      <p:sp>
        <p:nvSpPr>
          <p:cNvPr id="12" name="Text 9"/>
          <p:cNvSpPr/>
          <p:nvPr/>
        </p:nvSpPr>
        <p:spPr>
          <a:xfrm>
            <a:off x="5796320" y="3537823"/>
            <a:ext cx="167640" cy="416481"/>
          </a:xfrm>
          <a:prstGeom prst="rect">
            <a:avLst/>
          </a:prstGeom>
          <a:noFill/>
          <a:ln/>
        </p:spPr>
        <p:txBody>
          <a:bodyPr wrap="none" rtlCol="0" anchor="t"/>
          <a:lstStyle/>
          <a:p>
            <a:pPr marL="0" indent="0" algn="ctr">
              <a:lnSpc>
                <a:spcPts val="3281"/>
              </a:lnSpc>
              <a:buNone/>
            </a:pPr>
            <a:endParaRPr lang="en-US" sz="2624" dirty="0"/>
          </a:p>
        </p:txBody>
      </p:sp>
      <p:sp>
        <p:nvSpPr>
          <p:cNvPr id="13" name="Text 10"/>
          <p:cNvSpPr/>
          <p:nvPr/>
        </p:nvSpPr>
        <p:spPr>
          <a:xfrm>
            <a:off x="6352342" y="3572470"/>
            <a:ext cx="2647950" cy="701993"/>
          </a:xfrm>
          <a:prstGeom prst="rect">
            <a:avLst/>
          </a:prstGeom>
          <a:noFill/>
          <a:ln/>
        </p:spPr>
        <p:txBody>
          <a:bodyPr wrap="square" rtlCol="0" anchor="t"/>
          <a:lstStyle/>
          <a:p>
            <a:pPr marL="0" indent="0">
              <a:lnSpc>
                <a:spcPts val="2734"/>
              </a:lnSpc>
              <a:buNone/>
            </a:pPr>
            <a:endParaRPr lang="en-US" sz="2187" dirty="0"/>
          </a:p>
        </p:txBody>
      </p:sp>
      <p:sp>
        <p:nvSpPr>
          <p:cNvPr id="14" name="Text 11"/>
          <p:cNvSpPr/>
          <p:nvPr/>
        </p:nvSpPr>
        <p:spPr>
          <a:xfrm>
            <a:off x="6352342" y="4496633"/>
            <a:ext cx="2647950" cy="2132409"/>
          </a:xfrm>
          <a:prstGeom prst="rect">
            <a:avLst/>
          </a:prstGeom>
          <a:noFill/>
          <a:ln/>
        </p:spPr>
        <p:txBody>
          <a:bodyPr wrap="square" rtlCol="0" anchor="t"/>
          <a:lstStyle/>
          <a:p>
            <a:pPr marL="0" indent="0">
              <a:lnSpc>
                <a:spcPts val="2799"/>
              </a:lnSpc>
              <a:buNone/>
            </a:pPr>
            <a:endParaRPr lang="en-US" sz="1750" dirty="0"/>
          </a:p>
        </p:txBody>
      </p:sp>
      <p:sp>
        <p:nvSpPr>
          <p:cNvPr id="16" name="Text 13"/>
          <p:cNvSpPr/>
          <p:nvPr/>
        </p:nvSpPr>
        <p:spPr>
          <a:xfrm>
            <a:off x="9388554" y="3537823"/>
            <a:ext cx="167640" cy="416481"/>
          </a:xfrm>
          <a:prstGeom prst="rect">
            <a:avLst/>
          </a:prstGeom>
          <a:noFill/>
          <a:ln/>
        </p:spPr>
        <p:txBody>
          <a:bodyPr wrap="none" rtlCol="0" anchor="t"/>
          <a:lstStyle/>
          <a:p>
            <a:pPr marL="0" indent="0" algn="ctr">
              <a:lnSpc>
                <a:spcPts val="3281"/>
              </a:lnSpc>
              <a:buNone/>
            </a:pPr>
            <a:endParaRPr lang="en-US" sz="2624" dirty="0"/>
          </a:p>
        </p:txBody>
      </p:sp>
      <p:sp>
        <p:nvSpPr>
          <p:cNvPr id="17" name="Text 14"/>
          <p:cNvSpPr/>
          <p:nvPr/>
        </p:nvSpPr>
        <p:spPr>
          <a:xfrm>
            <a:off x="9944576" y="3572470"/>
            <a:ext cx="2263140" cy="354806"/>
          </a:xfrm>
          <a:prstGeom prst="rect">
            <a:avLst/>
          </a:prstGeom>
          <a:noFill/>
          <a:ln/>
        </p:spPr>
        <p:txBody>
          <a:bodyPr wrap="none" rtlCol="0" anchor="t"/>
          <a:lstStyle/>
          <a:p>
            <a:pPr marL="0" indent="0">
              <a:lnSpc>
                <a:spcPts val="2734"/>
              </a:lnSpc>
              <a:buNone/>
            </a:pPr>
            <a:endParaRPr lang="en-US" sz="2187" dirty="0"/>
          </a:p>
        </p:txBody>
      </p:sp>
      <p:sp>
        <p:nvSpPr>
          <p:cNvPr id="18" name="Text 15"/>
          <p:cNvSpPr/>
          <p:nvPr/>
        </p:nvSpPr>
        <p:spPr>
          <a:xfrm>
            <a:off x="9944576" y="4149447"/>
            <a:ext cx="2647950" cy="1421606"/>
          </a:xfrm>
          <a:prstGeom prst="rect">
            <a:avLst/>
          </a:prstGeom>
          <a:noFill/>
          <a:ln/>
        </p:spPr>
        <p:txBody>
          <a:bodyPr wrap="square" rtlCol="0" anchor="t"/>
          <a:lstStyle/>
          <a:p>
            <a:pPr marL="0" indent="0">
              <a:lnSpc>
                <a:spcPts val="2799"/>
              </a:lnSpc>
              <a:buNone/>
            </a:pPr>
            <a:endParaRPr lang="en-US" sz="1750" dirty="0"/>
          </a:p>
        </p:txBody>
      </p:sp>
      <p:pic>
        <p:nvPicPr>
          <p:cNvPr id="19" name="Picture 18"/>
          <p:cNvPicPr>
            <a:picLocks noChangeAspect="1"/>
          </p:cNvPicPr>
          <p:nvPr/>
        </p:nvPicPr>
        <p:blipFill>
          <a:blip r:embed="rId4"/>
          <a:stretch>
            <a:fillRect/>
          </a:stretch>
        </p:blipFill>
        <p:spPr>
          <a:xfrm>
            <a:off x="9256738" y="0"/>
            <a:ext cx="5403357" cy="7386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p:cNvPicPr>
            <a:picLocks noChangeAspect="1"/>
          </p:cNvPicPr>
          <p:nvPr/>
        </p:nvPicPr>
        <p:blipFill>
          <a:blip r:embed="rId5"/>
          <a:stretch>
            <a:fillRect/>
          </a:stretch>
        </p:blipFill>
        <p:spPr>
          <a:xfrm>
            <a:off x="4641295" y="1791023"/>
            <a:ext cx="4600595" cy="58943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p:cNvPicPr>
            <a:picLocks noChangeAspect="1"/>
          </p:cNvPicPr>
          <p:nvPr/>
        </p:nvPicPr>
        <p:blipFill>
          <a:blip r:embed="rId6"/>
          <a:stretch>
            <a:fillRect/>
          </a:stretch>
        </p:blipFill>
        <p:spPr>
          <a:xfrm>
            <a:off x="-29695" y="0"/>
            <a:ext cx="4670543" cy="6915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628863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grpId="0" nodeType="withEffect">
                                  <p:stCondLst>
                                    <p:cond delay="0"/>
                                  </p:stCondLst>
                                  <p:childTnLst>
                                    <p:animMotion origin="layout" path="M 0 0 C 0.069 0 0.125 0.056 0.125 0.125 C 0.125 0.194 0.069 0.25 0 0.25 C -0.069 0.25 -0.125 0.194 -0.125 0.125 C -0.125 0.056 -0.069 0 0 0 Z" pathEditMode="relative" ptsTypes="">
                                      <p:cBhvr>
                                        <p:cTn id="6" dur="2000" fill="hold"/>
                                        <p:tgtEl>
                                          <p:spTgt spid="6"/>
                                        </p:tgtEl>
                                        <p:attrNameLst>
                                          <p:attrName>ppt_x</p:attrName>
                                          <p:attrName>ppt_y</p:attrName>
                                        </p:attrNameLst>
                                      </p:cBhvr>
                                    </p:animMotion>
                                  </p:childTnLst>
                                </p:cTn>
                              </p:par>
                            </p:childTnLst>
                          </p:cTn>
                        </p:par>
                        <p:par>
                          <p:cTn id="7" fill="hold">
                            <p:stCondLst>
                              <p:cond delay="2000"/>
                            </p:stCondLst>
                            <p:childTnLst>
                              <p:par>
                                <p:cTn id="8" presetID="2" presetClass="entr" presetSubtype="4"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childTnLst>
                          </p:cTn>
                        </p:par>
                        <p:par>
                          <p:cTn id="12" fill="hold">
                            <p:stCondLst>
                              <p:cond delay="2500"/>
                            </p:stCondLst>
                            <p:childTnLst>
                              <p:par>
                                <p:cTn id="13" presetID="42"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par>
                          <p:cTn id="18" fill="hold">
                            <p:stCondLst>
                              <p:cond delay="3500"/>
                            </p:stCondLst>
                            <p:childTnLst>
                              <p:par>
                                <p:cTn id="19" presetID="2" presetClass="entr" presetSubtype="4"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42"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par>
                          <p:cTn id="29" fill="hold">
                            <p:stCondLst>
                              <p:cond delay="5000"/>
                            </p:stCondLst>
                            <p:childTnLst>
                              <p:par>
                                <p:cTn id="30" presetID="2" presetClass="entr" presetSubtype="4"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childTnLst>
                          </p:cTn>
                        </p:par>
                        <p:par>
                          <p:cTn id="34" fill="hold">
                            <p:stCondLst>
                              <p:cond delay="5500"/>
                            </p:stCondLst>
                            <p:childTnLst>
                              <p:par>
                                <p:cTn id="35" presetID="42" presetClass="entr" presetSubtype="0"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250"/>
                                        <p:tgtEl>
                                          <p:spTgt spid="21"/>
                                        </p:tgtEl>
                                      </p:cBhvr>
                                    </p:animEffect>
                                    <p:anim calcmode="lin" valueType="num">
                                      <p:cBhvr>
                                        <p:cTn id="43" dur="250" fill="hold"/>
                                        <p:tgtEl>
                                          <p:spTgt spid="21"/>
                                        </p:tgtEl>
                                        <p:attrNameLst>
                                          <p:attrName>ppt_x</p:attrName>
                                        </p:attrNameLst>
                                      </p:cBhvr>
                                      <p:tavLst>
                                        <p:tav tm="0">
                                          <p:val>
                                            <p:strVal val="#ppt_x"/>
                                          </p:val>
                                        </p:tav>
                                        <p:tav tm="100000">
                                          <p:val>
                                            <p:strVal val="#ppt_x"/>
                                          </p:val>
                                        </p:tav>
                                      </p:tavLst>
                                    </p:anim>
                                    <p:anim calcmode="lin" valueType="num">
                                      <p:cBhvr>
                                        <p:cTn id="44" dur="250" fill="hold"/>
                                        <p:tgtEl>
                                          <p:spTgt spid="21"/>
                                        </p:tgtEl>
                                        <p:attrNameLst>
                                          <p:attrName>ppt_y</p:attrName>
                                        </p:attrNameLst>
                                      </p:cBhvr>
                                      <p:tavLst>
                                        <p:tav tm="0">
                                          <p:val>
                                            <p:strVal val="#ppt_y+.1"/>
                                          </p:val>
                                        </p:tav>
                                        <p:tav tm="100000">
                                          <p:val>
                                            <p:strVal val="#ppt_y"/>
                                          </p:val>
                                        </p:tav>
                                      </p:tavLst>
                                    </p:anim>
                                  </p:childTnLst>
                                </p:cTn>
                              </p:par>
                            </p:childTnLst>
                          </p:cTn>
                        </p:par>
                        <p:par>
                          <p:cTn id="45" fill="hold">
                            <p:stCondLst>
                              <p:cond delay="6500"/>
                            </p:stCondLst>
                            <p:childTnLst>
                              <p:par>
                                <p:cTn id="46" presetID="42"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250"/>
                                        <p:tgtEl>
                                          <p:spTgt spid="20"/>
                                        </p:tgtEl>
                                      </p:cBhvr>
                                    </p:animEffect>
                                    <p:anim calcmode="lin" valueType="num">
                                      <p:cBhvr>
                                        <p:cTn id="49" dur="250" fill="hold"/>
                                        <p:tgtEl>
                                          <p:spTgt spid="20"/>
                                        </p:tgtEl>
                                        <p:attrNameLst>
                                          <p:attrName>ppt_x</p:attrName>
                                        </p:attrNameLst>
                                      </p:cBhvr>
                                      <p:tavLst>
                                        <p:tav tm="0">
                                          <p:val>
                                            <p:strVal val="#ppt_x"/>
                                          </p:val>
                                        </p:tav>
                                        <p:tav tm="100000">
                                          <p:val>
                                            <p:strVal val="#ppt_x"/>
                                          </p:val>
                                        </p:tav>
                                      </p:tavLst>
                                    </p:anim>
                                    <p:anim calcmode="lin" valueType="num">
                                      <p:cBhvr>
                                        <p:cTn id="50" dur="250" fill="hold"/>
                                        <p:tgtEl>
                                          <p:spTgt spid="20"/>
                                        </p:tgtEl>
                                        <p:attrNameLst>
                                          <p:attrName>ppt_y</p:attrName>
                                        </p:attrNameLst>
                                      </p:cBhvr>
                                      <p:tavLst>
                                        <p:tav tm="0">
                                          <p:val>
                                            <p:strVal val="#ppt_y+.1"/>
                                          </p:val>
                                        </p:tav>
                                        <p:tav tm="100000">
                                          <p:val>
                                            <p:strVal val="#ppt_y"/>
                                          </p:val>
                                        </p:tav>
                                      </p:tavLst>
                                    </p:anim>
                                  </p:childTnLst>
                                </p:cTn>
                              </p:par>
                            </p:childTnLst>
                          </p:cTn>
                        </p:par>
                        <p:par>
                          <p:cTn id="51" fill="hold">
                            <p:stCondLst>
                              <p:cond delay="6750"/>
                            </p:stCondLst>
                            <p:childTnLst>
                              <p:par>
                                <p:cTn id="52" presetID="42" presetClass="entr" presetSubtype="0" fill="hold"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250"/>
                                        <p:tgtEl>
                                          <p:spTgt spid="19"/>
                                        </p:tgtEl>
                                      </p:cBhvr>
                                    </p:animEffect>
                                    <p:anim calcmode="lin" valueType="num">
                                      <p:cBhvr>
                                        <p:cTn id="55" dur="250" fill="hold"/>
                                        <p:tgtEl>
                                          <p:spTgt spid="19"/>
                                        </p:tgtEl>
                                        <p:attrNameLst>
                                          <p:attrName>ppt_x</p:attrName>
                                        </p:attrNameLst>
                                      </p:cBhvr>
                                      <p:tavLst>
                                        <p:tav tm="0">
                                          <p:val>
                                            <p:strVal val="#ppt_x"/>
                                          </p:val>
                                        </p:tav>
                                        <p:tav tm="100000">
                                          <p:val>
                                            <p:strVal val="#ppt_x"/>
                                          </p:val>
                                        </p:tav>
                                      </p:tavLst>
                                    </p:anim>
                                    <p:anim calcmode="lin" valueType="num">
                                      <p:cBhvr>
                                        <p:cTn id="56" dur="25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3" grpId="0" animBg="1"/>
      <p:bldP spid="14" grpId="0" animBg="1"/>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045369"/>
            <a:ext cx="10554414" cy="1388745"/>
          </a:xfrm>
          <a:prstGeom prst="rect">
            <a:avLst/>
          </a:prstGeom>
          <a:noFill/>
          <a:ln/>
        </p:spPr>
        <p:txBody>
          <a:bodyPr wrap="square" rtlCol="0" anchor="t"/>
          <a:lstStyle/>
          <a:p>
            <a:pPr marL="0" indent="0">
              <a:lnSpc>
                <a:spcPts val="5468"/>
              </a:lnSpc>
              <a:buNone/>
            </a:pPr>
            <a:r>
              <a:rPr lang="en-US" sz="4374" b="1" dirty="0">
                <a:solidFill>
                  <a:srgbClr val="FF726D"/>
                </a:solidFill>
                <a:latin typeface="Algerian" panose="04020705040A02060702" pitchFamily="82" charset="0"/>
                <a:ea typeface="Inconsolata" pitchFamily="34" charset="-122"/>
                <a:cs typeface="Inconsolata" pitchFamily="34" charset="-120"/>
              </a:rPr>
              <a:t>Experience the Future of Home Automation for Yourself</a:t>
            </a:r>
            <a:endParaRPr lang="en-US" sz="4374" dirty="0">
              <a:latin typeface="Algerian" panose="04020705040A02060702" pitchFamily="82" charset="0"/>
            </a:endParaRPr>
          </a:p>
        </p:txBody>
      </p:sp>
      <p:pic>
        <p:nvPicPr>
          <p:cNvPr id="5" name="Image 0" descr="preencoded.png"/>
          <p:cNvPicPr>
            <a:picLocks noChangeAspect="1"/>
          </p:cNvPicPr>
          <p:nvPr/>
        </p:nvPicPr>
        <p:blipFill>
          <a:blip r:embed="rId3"/>
          <a:stretch>
            <a:fillRect/>
          </a:stretch>
        </p:blipFill>
        <p:spPr>
          <a:xfrm>
            <a:off x="2037993" y="2878455"/>
            <a:ext cx="3295888" cy="2036921"/>
          </a:xfrm>
          <a:prstGeom prst="ellipse">
            <a:avLst/>
          </a:prstGeom>
          <a:ln>
            <a:noFill/>
          </a:ln>
          <a:effectLst>
            <a:softEdge rad="112500"/>
          </a:effectLst>
        </p:spPr>
      </p:pic>
      <p:sp>
        <p:nvSpPr>
          <p:cNvPr id="6" name="Text 3"/>
          <p:cNvSpPr/>
          <p:nvPr/>
        </p:nvSpPr>
        <p:spPr>
          <a:xfrm>
            <a:off x="2037993" y="5193030"/>
            <a:ext cx="288036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Great User Experience</a:t>
            </a:r>
            <a:endParaRPr lang="en-US" sz="2187" dirty="0"/>
          </a:p>
        </p:txBody>
      </p:sp>
      <p:sp>
        <p:nvSpPr>
          <p:cNvPr id="7" name="Text 4"/>
          <p:cNvSpPr/>
          <p:nvPr/>
        </p:nvSpPr>
        <p:spPr>
          <a:xfrm>
            <a:off x="2037993" y="5762387"/>
            <a:ext cx="3295888" cy="1066205"/>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Enjoy a user-friendly experience and discover the full potential of your smart home assistant.</a:t>
            </a:r>
            <a:endParaRPr lang="en-US" sz="1750" dirty="0"/>
          </a:p>
        </p:txBody>
      </p:sp>
      <p:pic>
        <p:nvPicPr>
          <p:cNvPr id="8" name="Image 1" descr="preencoded.png"/>
          <p:cNvPicPr>
            <a:picLocks noChangeAspect="1"/>
          </p:cNvPicPr>
          <p:nvPr/>
        </p:nvPicPr>
        <p:blipFill>
          <a:blip r:embed="rId4"/>
          <a:stretch>
            <a:fillRect/>
          </a:stretch>
        </p:blipFill>
        <p:spPr>
          <a:xfrm>
            <a:off x="5824792" y="2881287"/>
            <a:ext cx="3296007" cy="2037040"/>
          </a:xfrm>
          <a:prstGeom prst="ellipse">
            <a:avLst/>
          </a:prstGeom>
          <a:ln>
            <a:noFill/>
          </a:ln>
          <a:effectLst>
            <a:softEdge rad="112500"/>
          </a:effectLst>
        </p:spPr>
      </p:pic>
      <p:sp>
        <p:nvSpPr>
          <p:cNvPr id="9" name="Text 5"/>
          <p:cNvSpPr/>
          <p:nvPr/>
        </p:nvSpPr>
        <p:spPr>
          <a:xfrm>
            <a:off x="5824792" y="5193149"/>
            <a:ext cx="329184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Smart Device Integration</a:t>
            </a:r>
            <a:endParaRPr lang="en-US" sz="2187" dirty="0"/>
          </a:p>
        </p:txBody>
      </p:sp>
      <p:sp>
        <p:nvSpPr>
          <p:cNvPr id="10" name="Text 6"/>
          <p:cNvSpPr/>
          <p:nvPr/>
        </p:nvSpPr>
        <p:spPr>
          <a:xfrm>
            <a:off x="5935652" y="5762387"/>
            <a:ext cx="3296007" cy="1421606"/>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With one seamless system for all your smart devices, you'll enjoy an even easier user experience.</a:t>
            </a:r>
            <a:endParaRPr lang="en-US" sz="1750" dirty="0"/>
          </a:p>
        </p:txBody>
      </p:sp>
      <p:pic>
        <p:nvPicPr>
          <p:cNvPr id="11" name="Image 2" descr="preencoded.png"/>
          <p:cNvPicPr>
            <a:picLocks noChangeAspect="1"/>
          </p:cNvPicPr>
          <p:nvPr/>
        </p:nvPicPr>
        <p:blipFill>
          <a:blip r:embed="rId5"/>
          <a:stretch>
            <a:fillRect/>
          </a:stretch>
        </p:blipFill>
        <p:spPr>
          <a:xfrm>
            <a:off x="9611711" y="2878455"/>
            <a:ext cx="3296007" cy="2037040"/>
          </a:xfrm>
          <a:prstGeom prst="ellipse">
            <a:avLst/>
          </a:prstGeom>
          <a:ln>
            <a:noFill/>
          </a:ln>
          <a:effectLst>
            <a:softEdge rad="112500"/>
          </a:effectLst>
        </p:spPr>
      </p:pic>
      <p:sp>
        <p:nvSpPr>
          <p:cNvPr id="12" name="Text 7"/>
          <p:cNvSpPr/>
          <p:nvPr/>
        </p:nvSpPr>
        <p:spPr>
          <a:xfrm>
            <a:off x="10148742" y="5193149"/>
            <a:ext cx="2221944"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Easy to Install</a:t>
            </a:r>
            <a:endParaRPr lang="en-US" sz="2187" dirty="0"/>
          </a:p>
        </p:txBody>
      </p:sp>
      <p:sp>
        <p:nvSpPr>
          <p:cNvPr id="13" name="Text 8"/>
          <p:cNvSpPr/>
          <p:nvPr/>
        </p:nvSpPr>
        <p:spPr>
          <a:xfrm>
            <a:off x="9833431" y="5762506"/>
            <a:ext cx="3296007" cy="1421606"/>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Connect your smart home assistant to the IOT devices in your home with ease, for an effortless installation process.</a:t>
            </a:r>
            <a:endParaRPr lang="en-US" sz="1750" dirty="0"/>
          </a:p>
        </p:txBody>
      </p:sp>
    </p:spTree>
    <p:extLst>
      <p:ext uri="{BB962C8B-B14F-4D97-AF65-F5344CB8AC3E}">
        <p14:creationId xmlns:p14="http://schemas.microsoft.com/office/powerpoint/2010/main" val="2933255470"/>
      </p:ext>
    </p:extLst>
  </p:cSld>
  <p:clrMapOvr>
    <a:masterClrMapping/>
  </p:clrMapOvr>
  <mc:AlternateContent xmlns:mc="http://schemas.openxmlformats.org/markup-compatibility/2006" xmlns:p14="http://schemas.microsoft.com/office/powerpoint/2010/main">
    <mc:Choice Requires="p14">
      <p:transition spd="slow" p14:dur="3900">
        <p14:glitter dir="d"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6"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80">
                                          <p:stCondLst>
                                            <p:cond delay="0"/>
                                          </p:stCondLst>
                                        </p:cTn>
                                        <p:tgtEl>
                                          <p:spTgt spid="5"/>
                                        </p:tgtEl>
                                      </p:cBhvr>
                                    </p:animEffect>
                                    <p:anim calcmode="lin" valueType="num">
                                      <p:cBhvr>
                                        <p:cTn id="1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gtEl>
                                      </p:cBhvr>
                                      <p:to x="100000" y="60000"/>
                                    </p:animScale>
                                    <p:animScale>
                                      <p:cBhvr>
                                        <p:cTn id="19" dur="166" decel="50000">
                                          <p:stCondLst>
                                            <p:cond delay="676"/>
                                          </p:stCondLst>
                                        </p:cTn>
                                        <p:tgtEl>
                                          <p:spTgt spid="5"/>
                                        </p:tgtEl>
                                      </p:cBhvr>
                                      <p:to x="100000" y="100000"/>
                                    </p:animScale>
                                    <p:animScale>
                                      <p:cBhvr>
                                        <p:cTn id="20" dur="26">
                                          <p:stCondLst>
                                            <p:cond delay="1312"/>
                                          </p:stCondLst>
                                        </p:cTn>
                                        <p:tgtEl>
                                          <p:spTgt spid="5"/>
                                        </p:tgtEl>
                                      </p:cBhvr>
                                      <p:to x="100000" y="80000"/>
                                    </p:animScale>
                                    <p:animScale>
                                      <p:cBhvr>
                                        <p:cTn id="21" dur="166" decel="50000">
                                          <p:stCondLst>
                                            <p:cond delay="1338"/>
                                          </p:stCondLst>
                                        </p:cTn>
                                        <p:tgtEl>
                                          <p:spTgt spid="5"/>
                                        </p:tgtEl>
                                      </p:cBhvr>
                                      <p:to x="100000" y="100000"/>
                                    </p:animScale>
                                    <p:animScale>
                                      <p:cBhvr>
                                        <p:cTn id="22" dur="26">
                                          <p:stCondLst>
                                            <p:cond delay="1642"/>
                                          </p:stCondLst>
                                        </p:cTn>
                                        <p:tgtEl>
                                          <p:spTgt spid="5"/>
                                        </p:tgtEl>
                                      </p:cBhvr>
                                      <p:to x="100000" y="90000"/>
                                    </p:animScale>
                                    <p:animScale>
                                      <p:cBhvr>
                                        <p:cTn id="23" dur="166" decel="50000">
                                          <p:stCondLst>
                                            <p:cond delay="1668"/>
                                          </p:stCondLst>
                                        </p:cTn>
                                        <p:tgtEl>
                                          <p:spTgt spid="5"/>
                                        </p:tgtEl>
                                      </p:cBhvr>
                                      <p:to x="100000" y="100000"/>
                                    </p:animScale>
                                    <p:animScale>
                                      <p:cBhvr>
                                        <p:cTn id="24" dur="26">
                                          <p:stCondLst>
                                            <p:cond delay="1808"/>
                                          </p:stCondLst>
                                        </p:cTn>
                                        <p:tgtEl>
                                          <p:spTgt spid="5"/>
                                        </p:tgtEl>
                                      </p:cBhvr>
                                      <p:to x="100000" y="95000"/>
                                    </p:animScale>
                                    <p:animScale>
                                      <p:cBhvr>
                                        <p:cTn id="25" dur="166" decel="50000">
                                          <p:stCondLst>
                                            <p:cond delay="1834"/>
                                          </p:stCondLst>
                                        </p:cTn>
                                        <p:tgtEl>
                                          <p:spTgt spid="5"/>
                                        </p:tgtEl>
                                      </p:cBhvr>
                                      <p:to x="100000" y="100000"/>
                                    </p:animScale>
                                  </p:childTnLst>
                                </p:cTn>
                              </p:par>
                              <p:par>
                                <p:cTn id="26" presetID="26"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80">
                                          <p:stCondLst>
                                            <p:cond delay="0"/>
                                          </p:stCondLst>
                                        </p:cTn>
                                        <p:tgtEl>
                                          <p:spTgt spid="8"/>
                                        </p:tgtEl>
                                      </p:cBhvr>
                                    </p:animEffect>
                                    <p:anim calcmode="lin" valueType="num">
                                      <p:cBhvr>
                                        <p:cTn id="29"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4" dur="26">
                                          <p:stCondLst>
                                            <p:cond delay="650"/>
                                          </p:stCondLst>
                                        </p:cTn>
                                        <p:tgtEl>
                                          <p:spTgt spid="8"/>
                                        </p:tgtEl>
                                      </p:cBhvr>
                                      <p:to x="100000" y="60000"/>
                                    </p:animScale>
                                    <p:animScale>
                                      <p:cBhvr>
                                        <p:cTn id="35" dur="166" decel="50000">
                                          <p:stCondLst>
                                            <p:cond delay="676"/>
                                          </p:stCondLst>
                                        </p:cTn>
                                        <p:tgtEl>
                                          <p:spTgt spid="8"/>
                                        </p:tgtEl>
                                      </p:cBhvr>
                                      <p:to x="100000" y="100000"/>
                                    </p:animScale>
                                    <p:animScale>
                                      <p:cBhvr>
                                        <p:cTn id="36" dur="26">
                                          <p:stCondLst>
                                            <p:cond delay="1312"/>
                                          </p:stCondLst>
                                        </p:cTn>
                                        <p:tgtEl>
                                          <p:spTgt spid="8"/>
                                        </p:tgtEl>
                                      </p:cBhvr>
                                      <p:to x="100000" y="80000"/>
                                    </p:animScale>
                                    <p:animScale>
                                      <p:cBhvr>
                                        <p:cTn id="37" dur="166" decel="50000">
                                          <p:stCondLst>
                                            <p:cond delay="1338"/>
                                          </p:stCondLst>
                                        </p:cTn>
                                        <p:tgtEl>
                                          <p:spTgt spid="8"/>
                                        </p:tgtEl>
                                      </p:cBhvr>
                                      <p:to x="100000" y="100000"/>
                                    </p:animScale>
                                    <p:animScale>
                                      <p:cBhvr>
                                        <p:cTn id="38" dur="26">
                                          <p:stCondLst>
                                            <p:cond delay="1642"/>
                                          </p:stCondLst>
                                        </p:cTn>
                                        <p:tgtEl>
                                          <p:spTgt spid="8"/>
                                        </p:tgtEl>
                                      </p:cBhvr>
                                      <p:to x="100000" y="90000"/>
                                    </p:animScale>
                                    <p:animScale>
                                      <p:cBhvr>
                                        <p:cTn id="39" dur="166" decel="50000">
                                          <p:stCondLst>
                                            <p:cond delay="1668"/>
                                          </p:stCondLst>
                                        </p:cTn>
                                        <p:tgtEl>
                                          <p:spTgt spid="8"/>
                                        </p:tgtEl>
                                      </p:cBhvr>
                                      <p:to x="100000" y="100000"/>
                                    </p:animScale>
                                    <p:animScale>
                                      <p:cBhvr>
                                        <p:cTn id="40" dur="26">
                                          <p:stCondLst>
                                            <p:cond delay="1808"/>
                                          </p:stCondLst>
                                        </p:cTn>
                                        <p:tgtEl>
                                          <p:spTgt spid="8"/>
                                        </p:tgtEl>
                                      </p:cBhvr>
                                      <p:to x="100000" y="95000"/>
                                    </p:animScale>
                                    <p:animScale>
                                      <p:cBhvr>
                                        <p:cTn id="41" dur="166" decel="50000">
                                          <p:stCondLst>
                                            <p:cond delay="1834"/>
                                          </p:stCondLst>
                                        </p:cTn>
                                        <p:tgtEl>
                                          <p:spTgt spid="8"/>
                                        </p:tgtEl>
                                      </p:cBhvr>
                                      <p:to x="100000" y="100000"/>
                                    </p:animScale>
                                  </p:childTnLst>
                                </p:cTn>
                              </p:par>
                              <p:par>
                                <p:cTn id="42" presetID="26"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down)">
                                      <p:cBhvr>
                                        <p:cTn id="44" dur="580">
                                          <p:stCondLst>
                                            <p:cond delay="0"/>
                                          </p:stCondLst>
                                        </p:cTn>
                                        <p:tgtEl>
                                          <p:spTgt spid="11"/>
                                        </p:tgtEl>
                                      </p:cBhvr>
                                    </p:animEffect>
                                    <p:anim calcmode="lin" valueType="num">
                                      <p:cBhvr>
                                        <p:cTn id="45"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50" dur="26">
                                          <p:stCondLst>
                                            <p:cond delay="650"/>
                                          </p:stCondLst>
                                        </p:cTn>
                                        <p:tgtEl>
                                          <p:spTgt spid="11"/>
                                        </p:tgtEl>
                                      </p:cBhvr>
                                      <p:to x="100000" y="60000"/>
                                    </p:animScale>
                                    <p:animScale>
                                      <p:cBhvr>
                                        <p:cTn id="51" dur="166" decel="50000">
                                          <p:stCondLst>
                                            <p:cond delay="676"/>
                                          </p:stCondLst>
                                        </p:cTn>
                                        <p:tgtEl>
                                          <p:spTgt spid="11"/>
                                        </p:tgtEl>
                                      </p:cBhvr>
                                      <p:to x="100000" y="100000"/>
                                    </p:animScale>
                                    <p:animScale>
                                      <p:cBhvr>
                                        <p:cTn id="52" dur="26">
                                          <p:stCondLst>
                                            <p:cond delay="1312"/>
                                          </p:stCondLst>
                                        </p:cTn>
                                        <p:tgtEl>
                                          <p:spTgt spid="11"/>
                                        </p:tgtEl>
                                      </p:cBhvr>
                                      <p:to x="100000" y="80000"/>
                                    </p:animScale>
                                    <p:animScale>
                                      <p:cBhvr>
                                        <p:cTn id="53" dur="166" decel="50000">
                                          <p:stCondLst>
                                            <p:cond delay="1338"/>
                                          </p:stCondLst>
                                        </p:cTn>
                                        <p:tgtEl>
                                          <p:spTgt spid="11"/>
                                        </p:tgtEl>
                                      </p:cBhvr>
                                      <p:to x="100000" y="100000"/>
                                    </p:animScale>
                                    <p:animScale>
                                      <p:cBhvr>
                                        <p:cTn id="54" dur="26">
                                          <p:stCondLst>
                                            <p:cond delay="1642"/>
                                          </p:stCondLst>
                                        </p:cTn>
                                        <p:tgtEl>
                                          <p:spTgt spid="11"/>
                                        </p:tgtEl>
                                      </p:cBhvr>
                                      <p:to x="100000" y="90000"/>
                                    </p:animScale>
                                    <p:animScale>
                                      <p:cBhvr>
                                        <p:cTn id="55" dur="166" decel="50000">
                                          <p:stCondLst>
                                            <p:cond delay="1668"/>
                                          </p:stCondLst>
                                        </p:cTn>
                                        <p:tgtEl>
                                          <p:spTgt spid="11"/>
                                        </p:tgtEl>
                                      </p:cBhvr>
                                      <p:to x="100000" y="100000"/>
                                    </p:animScale>
                                    <p:animScale>
                                      <p:cBhvr>
                                        <p:cTn id="56" dur="26">
                                          <p:stCondLst>
                                            <p:cond delay="1808"/>
                                          </p:stCondLst>
                                        </p:cTn>
                                        <p:tgtEl>
                                          <p:spTgt spid="11"/>
                                        </p:tgtEl>
                                      </p:cBhvr>
                                      <p:to x="100000" y="95000"/>
                                    </p:animScale>
                                    <p:animScale>
                                      <p:cBhvr>
                                        <p:cTn id="57" dur="166" decel="50000">
                                          <p:stCondLst>
                                            <p:cond delay="1834"/>
                                          </p:stCondLst>
                                        </p:cTn>
                                        <p:tgtEl>
                                          <p:spTgt spid="11"/>
                                        </p:tgtEl>
                                      </p:cBhvr>
                                      <p:to x="100000" y="100000"/>
                                    </p:animScale>
                                  </p:childTnLst>
                                </p:cTn>
                              </p:par>
                            </p:childTnLst>
                          </p:cTn>
                        </p:par>
                        <p:par>
                          <p:cTn id="58" fill="hold">
                            <p:stCondLst>
                              <p:cond delay="2500"/>
                            </p:stCondLst>
                            <p:childTnLst>
                              <p:par>
                                <p:cTn id="59" presetID="2" presetClass="entr" presetSubtype="4" fill="hold" grpId="0" nodeType="after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childTnLst>
                          </p:cTn>
                        </p:par>
                        <p:par>
                          <p:cTn id="63" fill="hold">
                            <p:stCondLst>
                              <p:cond delay="3000"/>
                            </p:stCondLst>
                            <p:childTnLst>
                              <p:par>
                                <p:cTn id="64" presetID="42" presetClass="entr" presetSubtype="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childTnLst>
                          </p:cTn>
                        </p:par>
                        <p:par>
                          <p:cTn id="69" fill="hold">
                            <p:stCondLst>
                              <p:cond delay="4000"/>
                            </p:stCondLst>
                            <p:childTnLst>
                              <p:par>
                                <p:cTn id="70" presetID="2" presetClass="entr" presetSubtype="4" fill="hold" grpId="0" nodeType="afterEffect">
                                  <p:stCondLst>
                                    <p:cond delay="0"/>
                                  </p:stCondLst>
                                  <p:childTnLst>
                                    <p:set>
                                      <p:cBhvr>
                                        <p:cTn id="71" dur="1" fill="hold">
                                          <p:stCondLst>
                                            <p:cond delay="0"/>
                                          </p:stCondLst>
                                        </p:cTn>
                                        <p:tgtEl>
                                          <p:spTgt spid="9"/>
                                        </p:tgtEl>
                                        <p:attrNameLst>
                                          <p:attrName>style.visibility</p:attrName>
                                        </p:attrNameLst>
                                      </p:cBhvr>
                                      <p:to>
                                        <p:strVal val="visible"/>
                                      </p:to>
                                    </p:set>
                                    <p:anim calcmode="lin" valueType="num">
                                      <p:cBhvr additive="base">
                                        <p:cTn id="72" dur="500" fill="hold"/>
                                        <p:tgtEl>
                                          <p:spTgt spid="9"/>
                                        </p:tgtEl>
                                        <p:attrNameLst>
                                          <p:attrName>ppt_x</p:attrName>
                                        </p:attrNameLst>
                                      </p:cBhvr>
                                      <p:tavLst>
                                        <p:tav tm="0">
                                          <p:val>
                                            <p:strVal val="#ppt_x"/>
                                          </p:val>
                                        </p:tav>
                                        <p:tav tm="100000">
                                          <p:val>
                                            <p:strVal val="#ppt_x"/>
                                          </p:val>
                                        </p:tav>
                                      </p:tavLst>
                                    </p:anim>
                                    <p:anim calcmode="lin" valueType="num">
                                      <p:cBhvr additive="base">
                                        <p:cTn id="73" dur="500" fill="hold"/>
                                        <p:tgtEl>
                                          <p:spTgt spid="9"/>
                                        </p:tgtEl>
                                        <p:attrNameLst>
                                          <p:attrName>ppt_y</p:attrName>
                                        </p:attrNameLst>
                                      </p:cBhvr>
                                      <p:tavLst>
                                        <p:tav tm="0">
                                          <p:val>
                                            <p:strVal val="1+#ppt_h/2"/>
                                          </p:val>
                                        </p:tav>
                                        <p:tav tm="100000">
                                          <p:val>
                                            <p:strVal val="#ppt_y"/>
                                          </p:val>
                                        </p:tav>
                                      </p:tavLst>
                                    </p:anim>
                                  </p:childTnLst>
                                </p:cTn>
                              </p:par>
                            </p:childTnLst>
                          </p:cTn>
                        </p:par>
                        <p:par>
                          <p:cTn id="74" fill="hold">
                            <p:stCondLst>
                              <p:cond delay="4500"/>
                            </p:stCondLst>
                            <p:childTnLst>
                              <p:par>
                                <p:cTn id="75" presetID="42" presetClass="entr" presetSubtype="0" fill="hold" grpId="0" nodeType="after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1000"/>
                                        <p:tgtEl>
                                          <p:spTgt spid="10"/>
                                        </p:tgtEl>
                                      </p:cBhvr>
                                    </p:animEffect>
                                    <p:anim calcmode="lin" valueType="num">
                                      <p:cBhvr>
                                        <p:cTn id="78" dur="1000" fill="hold"/>
                                        <p:tgtEl>
                                          <p:spTgt spid="10"/>
                                        </p:tgtEl>
                                        <p:attrNameLst>
                                          <p:attrName>ppt_x</p:attrName>
                                        </p:attrNameLst>
                                      </p:cBhvr>
                                      <p:tavLst>
                                        <p:tav tm="0">
                                          <p:val>
                                            <p:strVal val="#ppt_x"/>
                                          </p:val>
                                        </p:tav>
                                        <p:tav tm="100000">
                                          <p:val>
                                            <p:strVal val="#ppt_x"/>
                                          </p:val>
                                        </p:tav>
                                      </p:tavLst>
                                    </p:anim>
                                    <p:anim calcmode="lin" valueType="num">
                                      <p:cBhvr>
                                        <p:cTn id="79" dur="1000" fill="hold"/>
                                        <p:tgtEl>
                                          <p:spTgt spid="10"/>
                                        </p:tgtEl>
                                        <p:attrNameLst>
                                          <p:attrName>ppt_y</p:attrName>
                                        </p:attrNameLst>
                                      </p:cBhvr>
                                      <p:tavLst>
                                        <p:tav tm="0">
                                          <p:val>
                                            <p:strVal val="#ppt_y+.1"/>
                                          </p:val>
                                        </p:tav>
                                        <p:tav tm="100000">
                                          <p:val>
                                            <p:strVal val="#ppt_y"/>
                                          </p:val>
                                        </p:tav>
                                      </p:tavLst>
                                    </p:anim>
                                  </p:childTnLst>
                                </p:cTn>
                              </p:par>
                            </p:childTnLst>
                          </p:cTn>
                        </p:par>
                        <p:par>
                          <p:cTn id="80" fill="hold">
                            <p:stCondLst>
                              <p:cond delay="5500"/>
                            </p:stCondLst>
                            <p:childTnLst>
                              <p:par>
                                <p:cTn id="81" presetID="2" presetClass="entr" presetSubtype="4" fill="hold" grpId="0" nodeType="after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childTnLst>
                          </p:cTn>
                        </p:par>
                        <p:par>
                          <p:cTn id="85" fill="hold">
                            <p:stCondLst>
                              <p:cond delay="6000"/>
                            </p:stCondLst>
                            <p:childTnLst>
                              <p:par>
                                <p:cTn id="86" presetID="42" presetClass="entr" presetSubtype="0" fill="hold" grpId="0" nodeType="after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1000"/>
                                        <p:tgtEl>
                                          <p:spTgt spid="13"/>
                                        </p:tgtEl>
                                      </p:cBhvr>
                                    </p:animEffect>
                                    <p:anim calcmode="lin" valueType="num">
                                      <p:cBhvr>
                                        <p:cTn id="89" dur="1000" fill="hold"/>
                                        <p:tgtEl>
                                          <p:spTgt spid="13"/>
                                        </p:tgtEl>
                                        <p:attrNameLst>
                                          <p:attrName>ppt_x</p:attrName>
                                        </p:attrNameLst>
                                      </p:cBhvr>
                                      <p:tavLst>
                                        <p:tav tm="0">
                                          <p:val>
                                            <p:strVal val="#ppt_x"/>
                                          </p:val>
                                        </p:tav>
                                        <p:tav tm="100000">
                                          <p:val>
                                            <p:strVal val="#ppt_x"/>
                                          </p:val>
                                        </p:tav>
                                      </p:tavLst>
                                    </p:anim>
                                    <p:anim calcmode="lin" valueType="num">
                                      <p:cBhvr>
                                        <p:cTn id="9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871616"/>
            <a:ext cx="10554414" cy="1388745"/>
          </a:xfrm>
          <a:prstGeom prst="rect">
            <a:avLst/>
          </a:prstGeom>
          <a:noFill/>
          <a:ln/>
        </p:spPr>
        <p:txBody>
          <a:bodyPr wrap="square" rtlCol="0" anchor="t"/>
          <a:lstStyle/>
          <a:p>
            <a:pPr marL="0" indent="0">
              <a:lnSpc>
                <a:spcPts val="5468"/>
              </a:lnSpc>
              <a:buNone/>
            </a:pPr>
            <a:r>
              <a:rPr lang="en-US" sz="4374" b="1" dirty="0">
                <a:solidFill>
                  <a:srgbClr val="FF726D"/>
                </a:solidFill>
                <a:latin typeface="Algerian" panose="04020705040A02060702" pitchFamily="82" charset="0"/>
                <a:ea typeface="Inconsolata" pitchFamily="34" charset="-122"/>
                <a:cs typeface="Inconsolata" pitchFamily="34" charset="-120"/>
              </a:rPr>
              <a:t>Schedule Home Tasks Using Raspberry Pi And IOT Codes</a:t>
            </a:r>
            <a:endParaRPr lang="en-US" sz="4374" dirty="0">
              <a:latin typeface="Algerian" panose="04020705040A02060702" pitchFamily="82" charset="0"/>
            </a:endParaRPr>
          </a:p>
        </p:txBody>
      </p:sp>
      <p:sp>
        <p:nvSpPr>
          <p:cNvPr id="5" name="Shape 3"/>
          <p:cNvSpPr/>
          <p:nvPr/>
        </p:nvSpPr>
        <p:spPr>
          <a:xfrm>
            <a:off x="2037993" y="3635931"/>
            <a:ext cx="3370064" cy="2790706"/>
          </a:xfrm>
          <a:prstGeom prst="roundRect">
            <a:avLst>
              <a:gd name="adj" fmla="val 2389"/>
            </a:avLst>
          </a:prstGeom>
          <a:solidFill>
            <a:srgbClr val="312140"/>
          </a:solidFill>
          <a:ln/>
        </p:spPr>
      </p:sp>
      <p:sp>
        <p:nvSpPr>
          <p:cNvPr id="6" name="Text 4"/>
          <p:cNvSpPr/>
          <p:nvPr/>
        </p:nvSpPr>
        <p:spPr>
          <a:xfrm>
            <a:off x="2260163" y="3858101"/>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Raspberry Pi</a:t>
            </a:r>
            <a:endParaRPr lang="en-US" sz="2187" dirty="0"/>
          </a:p>
        </p:txBody>
      </p:sp>
      <p:sp>
        <p:nvSpPr>
          <p:cNvPr id="7" name="Text 5"/>
          <p:cNvSpPr/>
          <p:nvPr/>
        </p:nvSpPr>
        <p:spPr>
          <a:xfrm>
            <a:off x="2260163" y="4427458"/>
            <a:ext cx="2925723"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Connect your smart home system to a Raspberry Pi to enable advanced scheduling features.</a:t>
            </a:r>
            <a:endParaRPr lang="en-US" sz="1750" dirty="0"/>
          </a:p>
        </p:txBody>
      </p:sp>
      <p:sp>
        <p:nvSpPr>
          <p:cNvPr id="8" name="Shape 6"/>
          <p:cNvSpPr/>
          <p:nvPr/>
        </p:nvSpPr>
        <p:spPr>
          <a:xfrm>
            <a:off x="5630228" y="3635931"/>
            <a:ext cx="3370064" cy="2790706"/>
          </a:xfrm>
          <a:prstGeom prst="roundRect">
            <a:avLst>
              <a:gd name="adj" fmla="val 2389"/>
            </a:avLst>
          </a:prstGeom>
          <a:solidFill>
            <a:srgbClr val="312140"/>
          </a:solidFill>
          <a:ln/>
        </p:spPr>
      </p:sp>
      <p:sp>
        <p:nvSpPr>
          <p:cNvPr id="9" name="Text 7"/>
          <p:cNvSpPr/>
          <p:nvPr/>
        </p:nvSpPr>
        <p:spPr>
          <a:xfrm>
            <a:off x="5852398" y="3858101"/>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IOT Codes</a:t>
            </a:r>
            <a:endParaRPr lang="en-US" sz="2187" dirty="0"/>
          </a:p>
        </p:txBody>
      </p:sp>
      <p:sp>
        <p:nvSpPr>
          <p:cNvPr id="10" name="Text 8"/>
          <p:cNvSpPr/>
          <p:nvPr/>
        </p:nvSpPr>
        <p:spPr>
          <a:xfrm>
            <a:off x="5852398" y="4427458"/>
            <a:ext cx="2925723"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Use IOT codes to automate your home's tasks and synchronize your home appliances like never before.</a:t>
            </a:r>
            <a:endParaRPr lang="en-US" sz="1750" dirty="0"/>
          </a:p>
        </p:txBody>
      </p:sp>
      <p:sp>
        <p:nvSpPr>
          <p:cNvPr id="11" name="Shape 9"/>
          <p:cNvSpPr/>
          <p:nvPr/>
        </p:nvSpPr>
        <p:spPr>
          <a:xfrm>
            <a:off x="9222462" y="3635931"/>
            <a:ext cx="3370064" cy="2790706"/>
          </a:xfrm>
          <a:prstGeom prst="roundRect">
            <a:avLst>
              <a:gd name="adj" fmla="val 2389"/>
            </a:avLst>
          </a:prstGeom>
          <a:solidFill>
            <a:srgbClr val="312140"/>
          </a:solidFill>
          <a:ln/>
        </p:spPr>
      </p:sp>
      <p:sp>
        <p:nvSpPr>
          <p:cNvPr id="12" name="Text 10"/>
          <p:cNvSpPr/>
          <p:nvPr/>
        </p:nvSpPr>
        <p:spPr>
          <a:xfrm>
            <a:off x="9444633" y="3858101"/>
            <a:ext cx="288036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Maximizing Efficiency</a:t>
            </a:r>
            <a:endParaRPr lang="en-US" sz="2187" dirty="0"/>
          </a:p>
        </p:txBody>
      </p:sp>
      <p:sp>
        <p:nvSpPr>
          <p:cNvPr id="13" name="Text 11"/>
          <p:cNvSpPr/>
          <p:nvPr/>
        </p:nvSpPr>
        <p:spPr>
          <a:xfrm>
            <a:off x="9444633" y="4427458"/>
            <a:ext cx="2925723"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Optimize energy consumption and maximize efficiency by scheduling your appliances to operate at specific times of the day.</a:t>
            </a:r>
            <a:endParaRPr lang="en-US" sz="1750" dirty="0"/>
          </a:p>
        </p:txBody>
      </p:sp>
    </p:spTree>
    <p:extLst>
      <p:ext uri="{BB962C8B-B14F-4D97-AF65-F5344CB8AC3E}">
        <p14:creationId xmlns:p14="http://schemas.microsoft.com/office/powerpoint/2010/main" val="3212403815"/>
      </p:ext>
    </p:extLst>
  </p:cSld>
  <p:clrMapOvr>
    <a:masterClrMapping/>
  </p:clrMapOvr>
  <mc:AlternateContent xmlns:mc="http://schemas.openxmlformats.org/markup-compatibility/2006" xmlns:p14="http://schemas.microsoft.com/office/powerpoint/2010/main">
    <mc:Choice Requires="p14">
      <p:transition spd="slow" p14:dur="3000">
        <p14:shred pattern="recta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par>
                          <p:cTn id="12" fill="hold">
                            <p:stCondLst>
                              <p:cond delay="4000"/>
                            </p:stCondLst>
                            <p:childTnLst>
                              <p:par>
                                <p:cTn id="13" presetID="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4500"/>
                            </p:stCondLst>
                            <p:childTnLst>
                              <p:par>
                                <p:cTn id="18" presetID="42"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par>
                          <p:cTn id="23" fill="hold">
                            <p:stCondLst>
                              <p:cond delay="5500"/>
                            </p:stCondLst>
                            <p:childTnLst>
                              <p:par>
                                <p:cTn id="24" presetID="6" presetClass="entr" presetSubtype="16"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ircle(in)">
                                      <p:cBhvr>
                                        <p:cTn id="26" dur="2000"/>
                                        <p:tgtEl>
                                          <p:spTgt spid="8"/>
                                        </p:tgtEl>
                                      </p:cBhvr>
                                    </p:animEffect>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par>
                          <p:cTn id="31" fill="hold">
                            <p:stCondLst>
                              <p:cond delay="7500"/>
                            </p:stCondLst>
                            <p:childTnLst>
                              <p:par>
                                <p:cTn id="32" presetID="42"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par>
                          <p:cTn id="37" fill="hold">
                            <p:stCondLst>
                              <p:cond delay="8500"/>
                            </p:stCondLst>
                            <p:childTnLst>
                              <p:par>
                                <p:cTn id="38" presetID="6" presetClass="entr" presetSubtype="16"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circle(in)">
                                      <p:cBhvr>
                                        <p:cTn id="40" dur="2000"/>
                                        <p:tgtEl>
                                          <p:spTgt spid="11"/>
                                        </p:tgtEl>
                                      </p:cBhvr>
                                    </p:animEffect>
                                  </p:childTnLst>
                                </p:cTn>
                              </p:par>
                            </p:childTnLst>
                          </p:cTn>
                        </p:par>
                        <p:par>
                          <p:cTn id="41" fill="hold">
                            <p:stCondLst>
                              <p:cond delay="10500"/>
                            </p:stCondLst>
                            <p:childTnLst>
                              <p:par>
                                <p:cTn id="42" presetID="2" presetClass="entr" presetSubtype="4"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childTnLst>
                          </p:cTn>
                        </p:par>
                        <p:par>
                          <p:cTn id="46" fill="hold">
                            <p:stCondLst>
                              <p:cond delay="11000"/>
                            </p:stCondLst>
                            <p:childTnLst>
                              <p:par>
                                <p:cTn id="47" presetID="42"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5993" y="0"/>
            <a:ext cx="14630400" cy="8413453"/>
          </a:xfrm>
          <a:prstGeom prst="rect">
            <a:avLst/>
          </a:prstGeom>
          <a:solidFill>
            <a:srgbClr val="241631"/>
          </a:solidFill>
          <a:ln/>
        </p:spPr>
      </p:sp>
      <p:sp>
        <p:nvSpPr>
          <p:cNvPr id="4" name="Text 2"/>
          <p:cNvSpPr/>
          <p:nvPr/>
        </p:nvSpPr>
        <p:spPr>
          <a:xfrm>
            <a:off x="2558693" y="33456"/>
            <a:ext cx="8458200" cy="694373"/>
          </a:xfrm>
          <a:prstGeom prst="rect">
            <a:avLst/>
          </a:prstGeom>
          <a:noFill/>
          <a:ln/>
        </p:spPr>
        <p:txBody>
          <a:bodyPr wrap="none" rtlCol="0" anchor="t"/>
          <a:lstStyle/>
          <a:p>
            <a:pPr marL="0" indent="0">
              <a:lnSpc>
                <a:spcPts val="5468"/>
              </a:lnSpc>
              <a:buNone/>
            </a:pPr>
            <a:r>
              <a:rPr lang="en-US" sz="4374" b="1" dirty="0">
                <a:solidFill>
                  <a:srgbClr val="FF726D"/>
                </a:solidFill>
                <a:latin typeface="Algerian" panose="04020705040A02060702" pitchFamily="82" charset="0"/>
                <a:ea typeface="Inconsolata" pitchFamily="34" charset="-122"/>
                <a:cs typeface="Inconsolata" pitchFamily="34" charset="-120"/>
              </a:rPr>
              <a:t>Design and Development Process</a:t>
            </a:r>
            <a:endParaRPr lang="en-US" sz="4374" dirty="0">
              <a:latin typeface="Algerian" panose="04020705040A02060702" pitchFamily="82" charset="0"/>
            </a:endParaRPr>
          </a:p>
        </p:txBody>
      </p:sp>
      <p:sp>
        <p:nvSpPr>
          <p:cNvPr id="5" name="Shape 3"/>
          <p:cNvSpPr/>
          <p:nvPr/>
        </p:nvSpPr>
        <p:spPr>
          <a:xfrm>
            <a:off x="2073640" y="971304"/>
            <a:ext cx="3370064" cy="3485078"/>
          </a:xfrm>
          <a:prstGeom prst="roundRect">
            <a:avLst>
              <a:gd name="adj" fmla="val 1978"/>
            </a:avLst>
          </a:prstGeom>
          <a:solidFill>
            <a:srgbClr val="312140"/>
          </a:solidFill>
          <a:ln/>
        </p:spPr>
      </p:sp>
      <p:sp>
        <p:nvSpPr>
          <p:cNvPr id="6" name="Text 4"/>
          <p:cNvSpPr/>
          <p:nvPr/>
        </p:nvSpPr>
        <p:spPr>
          <a:xfrm>
            <a:off x="2067647" y="1560612"/>
            <a:ext cx="2880360" cy="347186"/>
          </a:xfrm>
          <a:prstGeom prst="rect">
            <a:avLst/>
          </a:prstGeom>
          <a:noFill/>
          <a:ln/>
        </p:spPr>
        <p:txBody>
          <a:bodyPr wrap="none" rtlCol="0" anchor="t"/>
          <a:lstStyle/>
          <a:p>
            <a:pPr marL="0" indent="0">
              <a:lnSpc>
                <a:spcPts val="2734"/>
              </a:lnSpc>
              <a:buNone/>
            </a:pPr>
            <a:r>
              <a:rPr lang="en-US" sz="2187" b="1" dirty="0">
                <a:solidFill>
                  <a:srgbClr val="FF726D"/>
                </a:solidFill>
                <a:latin typeface="Georgia" panose="02040502050405020303" pitchFamily="18" charset="0"/>
                <a:ea typeface="Inconsolata" pitchFamily="34" charset="-122"/>
                <a:cs typeface="Inconsolata" pitchFamily="34" charset="-120"/>
              </a:rPr>
              <a:t>User Interface Design</a:t>
            </a:r>
            <a:endParaRPr lang="en-US" sz="2187" dirty="0">
              <a:latin typeface="Georgia" panose="02040502050405020303" pitchFamily="18" charset="0"/>
            </a:endParaRPr>
          </a:p>
        </p:txBody>
      </p:sp>
      <p:sp>
        <p:nvSpPr>
          <p:cNvPr id="7" name="Text 5"/>
          <p:cNvSpPr/>
          <p:nvPr/>
        </p:nvSpPr>
        <p:spPr>
          <a:xfrm>
            <a:off x="2208608" y="2425209"/>
            <a:ext cx="2925723" cy="1066205"/>
          </a:xfrm>
          <a:prstGeom prst="rect">
            <a:avLst/>
          </a:prstGeom>
          <a:noFill/>
          <a:ln/>
        </p:spPr>
        <p:txBody>
          <a:bodyPr wrap="square" rtlCol="0" anchor="t"/>
          <a:lstStyle/>
          <a:p>
            <a:pPr marL="0" indent="0">
              <a:lnSpc>
                <a:spcPts val="2799"/>
              </a:lnSpc>
              <a:buNone/>
            </a:pPr>
            <a:r>
              <a:rPr lang="en-US" sz="1750" dirty="0">
                <a:solidFill>
                  <a:srgbClr val="DAD1E6"/>
                </a:solidFill>
                <a:latin typeface="Georgia" panose="02040502050405020303" pitchFamily="18" charset="0"/>
                <a:ea typeface="Fira Sans" pitchFamily="34" charset="-122"/>
                <a:cs typeface="Fira Sans" pitchFamily="34" charset="-120"/>
              </a:rPr>
              <a:t>Design an easy to use and intuitive user interface for the virtual assistant</a:t>
            </a:r>
            <a:endParaRPr lang="en-US" sz="1750" dirty="0">
              <a:latin typeface="Georgia" panose="02040502050405020303" pitchFamily="18" charset="0"/>
            </a:endParaRPr>
          </a:p>
        </p:txBody>
      </p:sp>
      <p:sp>
        <p:nvSpPr>
          <p:cNvPr id="8" name="Shape 6"/>
          <p:cNvSpPr/>
          <p:nvPr/>
        </p:nvSpPr>
        <p:spPr>
          <a:xfrm>
            <a:off x="6724917" y="1003960"/>
            <a:ext cx="3370064" cy="3485078"/>
          </a:xfrm>
          <a:prstGeom prst="roundRect">
            <a:avLst>
              <a:gd name="adj" fmla="val 1978"/>
            </a:avLst>
          </a:prstGeom>
          <a:solidFill>
            <a:srgbClr val="312140"/>
          </a:solidFill>
          <a:ln/>
        </p:spPr>
      </p:sp>
      <p:sp>
        <p:nvSpPr>
          <p:cNvPr id="9" name="Text 7"/>
          <p:cNvSpPr/>
          <p:nvPr/>
        </p:nvSpPr>
        <p:spPr>
          <a:xfrm>
            <a:off x="6947087" y="1213426"/>
            <a:ext cx="2925723" cy="1041559"/>
          </a:xfrm>
          <a:prstGeom prst="rect">
            <a:avLst/>
          </a:prstGeom>
          <a:noFill/>
          <a:ln/>
        </p:spPr>
        <p:txBody>
          <a:bodyPr wrap="square" rtlCol="0" anchor="t"/>
          <a:lstStyle/>
          <a:p>
            <a:pPr marL="0" indent="0">
              <a:lnSpc>
                <a:spcPts val="2734"/>
              </a:lnSpc>
              <a:buNone/>
            </a:pPr>
            <a:r>
              <a:rPr lang="en-US" sz="2187" b="1" dirty="0">
                <a:solidFill>
                  <a:srgbClr val="FF726D"/>
                </a:solidFill>
                <a:latin typeface="Georgia" panose="02040502050405020303" pitchFamily="18" charset="0"/>
                <a:ea typeface="Inconsolata" pitchFamily="34" charset="-122"/>
                <a:cs typeface="Inconsolata" pitchFamily="34" charset="-120"/>
              </a:rPr>
              <a:t>Integration with Other Platforms and Services</a:t>
            </a:r>
            <a:endParaRPr lang="en-US" sz="2187" dirty="0">
              <a:latin typeface="Georgia" panose="02040502050405020303" pitchFamily="18" charset="0"/>
            </a:endParaRPr>
          </a:p>
        </p:txBody>
      </p:sp>
      <p:sp>
        <p:nvSpPr>
          <p:cNvPr id="10" name="Text 8"/>
          <p:cNvSpPr/>
          <p:nvPr/>
        </p:nvSpPr>
        <p:spPr>
          <a:xfrm>
            <a:off x="6973437" y="2542995"/>
            <a:ext cx="2925723" cy="1777008"/>
          </a:xfrm>
          <a:prstGeom prst="rect">
            <a:avLst/>
          </a:prstGeom>
          <a:noFill/>
          <a:ln/>
        </p:spPr>
        <p:txBody>
          <a:bodyPr wrap="square" rtlCol="0" anchor="t"/>
          <a:lstStyle/>
          <a:p>
            <a:pPr marL="0" indent="0">
              <a:lnSpc>
                <a:spcPts val="2799"/>
              </a:lnSpc>
              <a:buNone/>
            </a:pPr>
            <a:r>
              <a:rPr lang="en-US" sz="1750" dirty="0">
                <a:solidFill>
                  <a:srgbClr val="DAD1E6"/>
                </a:solidFill>
                <a:latin typeface="Georgia" panose="02040502050405020303" pitchFamily="18" charset="0"/>
                <a:ea typeface="Fira Sans" pitchFamily="34" charset="-122"/>
                <a:cs typeface="Fira Sans" pitchFamily="34" charset="-120"/>
              </a:rPr>
              <a:t>Integrate the virtual assistant with other platforms or services so the assistant can perform complex tasks seamlessly.</a:t>
            </a:r>
            <a:endParaRPr lang="en-US" sz="1750" dirty="0">
              <a:latin typeface="Georgia" panose="02040502050405020303" pitchFamily="18" charset="0"/>
            </a:endParaRPr>
          </a:p>
        </p:txBody>
      </p:sp>
      <p:sp>
        <p:nvSpPr>
          <p:cNvPr id="11" name="Shape 9"/>
          <p:cNvSpPr/>
          <p:nvPr/>
        </p:nvSpPr>
        <p:spPr>
          <a:xfrm>
            <a:off x="11250936" y="995836"/>
            <a:ext cx="3370064" cy="3485078"/>
          </a:xfrm>
          <a:prstGeom prst="roundRect">
            <a:avLst>
              <a:gd name="adj" fmla="val 1978"/>
            </a:avLst>
          </a:prstGeom>
          <a:solidFill>
            <a:srgbClr val="312140"/>
          </a:solidFill>
          <a:ln/>
        </p:spPr>
      </p:sp>
      <p:sp>
        <p:nvSpPr>
          <p:cNvPr id="12" name="Text 10"/>
          <p:cNvSpPr/>
          <p:nvPr/>
        </p:nvSpPr>
        <p:spPr>
          <a:xfrm>
            <a:off x="11473106" y="1196231"/>
            <a:ext cx="2925723" cy="694373"/>
          </a:xfrm>
          <a:prstGeom prst="rect">
            <a:avLst/>
          </a:prstGeom>
          <a:noFill/>
          <a:ln/>
        </p:spPr>
        <p:txBody>
          <a:bodyPr wrap="square" rtlCol="0" anchor="t"/>
          <a:lstStyle/>
          <a:p>
            <a:pPr marL="0" indent="0">
              <a:lnSpc>
                <a:spcPts val="2734"/>
              </a:lnSpc>
              <a:buNone/>
            </a:pPr>
            <a:r>
              <a:rPr lang="en-US" sz="2187" b="1" dirty="0">
                <a:solidFill>
                  <a:srgbClr val="FF726D"/>
                </a:solidFill>
                <a:latin typeface="Georgia" panose="02040502050405020303" pitchFamily="18" charset="0"/>
                <a:ea typeface="Inconsolata" pitchFamily="34" charset="-122"/>
                <a:cs typeface="Inconsolata" pitchFamily="34" charset="-120"/>
              </a:rPr>
              <a:t>Programming and Testing</a:t>
            </a:r>
            <a:endParaRPr lang="en-US" sz="2187" dirty="0">
              <a:latin typeface="Georgia" panose="02040502050405020303" pitchFamily="18" charset="0"/>
            </a:endParaRPr>
          </a:p>
        </p:txBody>
      </p:sp>
      <p:sp>
        <p:nvSpPr>
          <p:cNvPr id="13" name="Text 11"/>
          <p:cNvSpPr/>
          <p:nvPr/>
        </p:nvSpPr>
        <p:spPr>
          <a:xfrm>
            <a:off x="11473106" y="2490404"/>
            <a:ext cx="2925723" cy="1421606"/>
          </a:xfrm>
          <a:prstGeom prst="rect">
            <a:avLst/>
          </a:prstGeom>
          <a:noFill/>
          <a:ln/>
        </p:spPr>
        <p:txBody>
          <a:bodyPr wrap="square" rtlCol="0" anchor="t"/>
          <a:lstStyle/>
          <a:p>
            <a:pPr marL="0" indent="0">
              <a:lnSpc>
                <a:spcPts val="2799"/>
              </a:lnSpc>
              <a:buNone/>
            </a:pPr>
            <a:r>
              <a:rPr lang="en-US" sz="1750" dirty="0">
                <a:solidFill>
                  <a:srgbClr val="DAD1E6"/>
                </a:solidFill>
                <a:latin typeface="Georgia" panose="02040502050405020303" pitchFamily="18" charset="0"/>
                <a:ea typeface="Fira Sans" pitchFamily="34" charset="-122"/>
                <a:cs typeface="Fira Sans" pitchFamily="34" charset="-120"/>
              </a:rPr>
              <a:t>Develop the assistant and test it extensively for usability and accuracy of responses.</a:t>
            </a:r>
            <a:endParaRPr lang="en-US" sz="1750" dirty="0">
              <a:latin typeface="Georgia" panose="02040502050405020303" pitchFamily="18" charset="0"/>
            </a:endParaRPr>
          </a:p>
        </p:txBody>
      </p:sp>
      <p:sp>
        <p:nvSpPr>
          <p:cNvPr id="15" name="Shape 2"/>
          <p:cNvSpPr/>
          <p:nvPr/>
        </p:nvSpPr>
        <p:spPr>
          <a:xfrm>
            <a:off x="41225" y="4727320"/>
            <a:ext cx="3370064" cy="3493294"/>
          </a:xfrm>
          <a:prstGeom prst="roundRect">
            <a:avLst>
              <a:gd name="adj" fmla="val 1978"/>
            </a:avLst>
          </a:prstGeom>
          <a:solidFill>
            <a:srgbClr val="312140"/>
          </a:solidFill>
          <a:ln/>
        </p:spPr>
      </p:sp>
      <p:sp>
        <p:nvSpPr>
          <p:cNvPr id="16" name="Text 4"/>
          <p:cNvSpPr/>
          <p:nvPr/>
        </p:nvSpPr>
        <p:spPr>
          <a:xfrm>
            <a:off x="306320" y="5856487"/>
            <a:ext cx="2925723" cy="2132409"/>
          </a:xfrm>
          <a:prstGeom prst="rect">
            <a:avLst/>
          </a:prstGeom>
          <a:noFill/>
          <a:ln/>
        </p:spPr>
        <p:txBody>
          <a:bodyPr wrap="square" rtlCol="0" anchor="t"/>
          <a:lstStyle/>
          <a:p>
            <a:pPr marL="0" indent="0">
              <a:lnSpc>
                <a:spcPts val="2799"/>
              </a:lnSpc>
              <a:buNone/>
            </a:pPr>
            <a:r>
              <a:rPr lang="en-US" sz="1750" dirty="0">
                <a:solidFill>
                  <a:srgbClr val="DAD1E6"/>
                </a:solidFill>
                <a:latin typeface="Georgia" panose="02040502050405020303" pitchFamily="18" charset="0"/>
                <a:ea typeface="Fira Sans" pitchFamily="34" charset="-122"/>
                <a:cs typeface="Fira Sans" pitchFamily="34" charset="-120"/>
              </a:rPr>
              <a:t>By automating repetitive tasks, a private virtual assistant saves you time and effort, allowing you to focus on more important things in your life.</a:t>
            </a:r>
            <a:endParaRPr lang="en-US" sz="1750" dirty="0">
              <a:latin typeface="Georgia" panose="02040502050405020303" pitchFamily="18" charset="0"/>
            </a:endParaRPr>
          </a:p>
        </p:txBody>
      </p:sp>
      <p:sp>
        <p:nvSpPr>
          <p:cNvPr id="17" name="Text 3"/>
          <p:cNvSpPr/>
          <p:nvPr/>
        </p:nvSpPr>
        <p:spPr>
          <a:xfrm>
            <a:off x="387735" y="4841877"/>
            <a:ext cx="2925723" cy="694373"/>
          </a:xfrm>
          <a:prstGeom prst="rect">
            <a:avLst/>
          </a:prstGeom>
          <a:noFill/>
          <a:ln/>
        </p:spPr>
        <p:txBody>
          <a:bodyPr wrap="square" rtlCol="0" anchor="t"/>
          <a:lstStyle/>
          <a:p>
            <a:pPr marL="0" indent="0">
              <a:lnSpc>
                <a:spcPts val="2734"/>
              </a:lnSpc>
              <a:buNone/>
            </a:pPr>
            <a:r>
              <a:rPr lang="en-US" sz="2187" b="1" dirty="0">
                <a:solidFill>
                  <a:srgbClr val="FF726D"/>
                </a:solidFill>
                <a:latin typeface="Georgia" panose="02040502050405020303" pitchFamily="18" charset="0"/>
                <a:ea typeface="Inconsolata" pitchFamily="34" charset="-122"/>
                <a:cs typeface="Inconsolata" pitchFamily="34" charset="-120"/>
              </a:rPr>
              <a:t>Time and Effort Savings</a:t>
            </a:r>
            <a:endParaRPr lang="en-US" sz="2187" dirty="0">
              <a:latin typeface="Georgia" panose="02040502050405020303" pitchFamily="18" charset="0"/>
            </a:endParaRPr>
          </a:p>
        </p:txBody>
      </p:sp>
      <p:sp>
        <p:nvSpPr>
          <p:cNvPr id="18" name="Shape 5"/>
          <p:cNvSpPr/>
          <p:nvPr/>
        </p:nvSpPr>
        <p:spPr>
          <a:xfrm>
            <a:off x="4662189" y="4688100"/>
            <a:ext cx="3370064" cy="3493294"/>
          </a:xfrm>
          <a:prstGeom prst="roundRect">
            <a:avLst>
              <a:gd name="adj" fmla="val 1978"/>
            </a:avLst>
          </a:prstGeom>
          <a:solidFill>
            <a:srgbClr val="312140"/>
          </a:solidFill>
          <a:ln/>
        </p:spPr>
      </p:sp>
      <p:sp>
        <p:nvSpPr>
          <p:cNvPr id="19" name="Text 6"/>
          <p:cNvSpPr/>
          <p:nvPr/>
        </p:nvSpPr>
        <p:spPr>
          <a:xfrm>
            <a:off x="5040112" y="4806970"/>
            <a:ext cx="2925723" cy="694373"/>
          </a:xfrm>
          <a:prstGeom prst="rect">
            <a:avLst/>
          </a:prstGeom>
          <a:noFill/>
          <a:ln/>
        </p:spPr>
        <p:txBody>
          <a:bodyPr wrap="square" rtlCol="0" anchor="t"/>
          <a:lstStyle/>
          <a:p>
            <a:pPr marL="0" indent="0">
              <a:lnSpc>
                <a:spcPts val="2734"/>
              </a:lnSpc>
              <a:buNone/>
            </a:pPr>
            <a:r>
              <a:rPr lang="en-US" sz="2187" b="1" dirty="0">
                <a:solidFill>
                  <a:srgbClr val="FF726D"/>
                </a:solidFill>
                <a:latin typeface="Georgia" panose="02040502050405020303" pitchFamily="18" charset="0"/>
                <a:ea typeface="Inconsolata" pitchFamily="34" charset="-122"/>
                <a:cs typeface="Inconsolata" pitchFamily="34" charset="-120"/>
              </a:rPr>
              <a:t>Increased Convenience and Comfort</a:t>
            </a:r>
            <a:endParaRPr lang="en-US" sz="2187" dirty="0">
              <a:latin typeface="Georgia" panose="02040502050405020303" pitchFamily="18" charset="0"/>
            </a:endParaRPr>
          </a:p>
        </p:txBody>
      </p:sp>
      <p:sp>
        <p:nvSpPr>
          <p:cNvPr id="20" name="Text 7"/>
          <p:cNvSpPr/>
          <p:nvPr/>
        </p:nvSpPr>
        <p:spPr>
          <a:xfrm>
            <a:off x="4962516" y="5947180"/>
            <a:ext cx="2925723" cy="2132409"/>
          </a:xfrm>
          <a:prstGeom prst="rect">
            <a:avLst/>
          </a:prstGeom>
          <a:noFill/>
          <a:ln/>
        </p:spPr>
        <p:txBody>
          <a:bodyPr wrap="square" rtlCol="0" anchor="t"/>
          <a:lstStyle/>
          <a:p>
            <a:pPr marL="0" indent="0">
              <a:lnSpc>
                <a:spcPts val="2799"/>
              </a:lnSpc>
              <a:buNone/>
            </a:pPr>
            <a:r>
              <a:rPr lang="en-US" sz="1750" dirty="0">
                <a:solidFill>
                  <a:srgbClr val="DAD1E6"/>
                </a:solidFill>
                <a:latin typeface="Georgia" panose="02040502050405020303" pitchFamily="18" charset="0"/>
                <a:ea typeface="Fira Sans" pitchFamily="34" charset="-122"/>
                <a:cs typeface="Fira Sans" pitchFamily="34" charset="-120"/>
              </a:rPr>
              <a:t>No more manually controlling each device or searching for remotes. Your virtual assistant provides a convenient </a:t>
            </a:r>
            <a:r>
              <a:rPr lang="en-US" sz="1750" dirty="0" smtClean="0">
                <a:solidFill>
                  <a:srgbClr val="DAD1E6"/>
                </a:solidFill>
                <a:latin typeface="Georgia" panose="02040502050405020303" pitchFamily="18" charset="0"/>
                <a:ea typeface="Fira Sans" pitchFamily="34" charset="-122"/>
                <a:cs typeface="Fira Sans" pitchFamily="34" charset="-120"/>
              </a:rPr>
              <a:t>&amp; comfortable </a:t>
            </a:r>
            <a:r>
              <a:rPr lang="en-US" sz="1750" dirty="0">
                <a:solidFill>
                  <a:srgbClr val="DAD1E6"/>
                </a:solidFill>
                <a:latin typeface="Georgia" panose="02040502050405020303" pitchFamily="18" charset="0"/>
                <a:ea typeface="Fira Sans" pitchFamily="34" charset="-122"/>
                <a:cs typeface="Fira Sans" pitchFamily="34" charset="-120"/>
              </a:rPr>
              <a:t>smart home experience.</a:t>
            </a:r>
            <a:endParaRPr lang="en-US" sz="1750" dirty="0">
              <a:latin typeface="Georgia" panose="02040502050405020303" pitchFamily="18" charset="0"/>
            </a:endParaRPr>
          </a:p>
        </p:txBody>
      </p:sp>
      <p:sp>
        <p:nvSpPr>
          <p:cNvPr id="21" name="Shape 8"/>
          <p:cNvSpPr/>
          <p:nvPr/>
        </p:nvSpPr>
        <p:spPr>
          <a:xfrm>
            <a:off x="9069329" y="4769762"/>
            <a:ext cx="3370064" cy="3493294"/>
          </a:xfrm>
          <a:prstGeom prst="roundRect">
            <a:avLst>
              <a:gd name="adj" fmla="val 1978"/>
            </a:avLst>
          </a:prstGeom>
          <a:solidFill>
            <a:srgbClr val="312140"/>
          </a:solidFill>
          <a:ln/>
        </p:spPr>
      </p:sp>
      <p:sp>
        <p:nvSpPr>
          <p:cNvPr id="22" name="Text 10"/>
          <p:cNvSpPr/>
          <p:nvPr/>
        </p:nvSpPr>
        <p:spPr>
          <a:xfrm>
            <a:off x="9283153" y="6228369"/>
            <a:ext cx="2925723" cy="1777008"/>
          </a:xfrm>
          <a:prstGeom prst="rect">
            <a:avLst/>
          </a:prstGeom>
          <a:noFill/>
          <a:ln/>
        </p:spPr>
        <p:txBody>
          <a:bodyPr wrap="square" rtlCol="0" anchor="t"/>
          <a:lstStyle/>
          <a:p>
            <a:pPr marL="0" indent="0">
              <a:lnSpc>
                <a:spcPts val="2799"/>
              </a:lnSpc>
              <a:buNone/>
            </a:pPr>
            <a:r>
              <a:rPr lang="en-US" sz="1750" dirty="0">
                <a:solidFill>
                  <a:srgbClr val="DAD1E6"/>
                </a:solidFill>
                <a:latin typeface="Georgia" panose="02040502050405020303" pitchFamily="18" charset="0"/>
                <a:ea typeface="Fira Sans" pitchFamily="34" charset="-122"/>
                <a:cs typeface="Fira Sans" pitchFamily="34" charset="-120"/>
              </a:rPr>
              <a:t>Effortlessly optimize energy usage through intelligent control of devices, resulting in reduced utility bills and environmental impact.</a:t>
            </a:r>
            <a:endParaRPr lang="en-US" sz="1750" dirty="0">
              <a:latin typeface="Georgia" panose="02040502050405020303" pitchFamily="18" charset="0"/>
            </a:endParaRPr>
          </a:p>
        </p:txBody>
      </p:sp>
      <p:sp>
        <p:nvSpPr>
          <p:cNvPr id="23" name="Text 9"/>
          <p:cNvSpPr/>
          <p:nvPr/>
        </p:nvSpPr>
        <p:spPr>
          <a:xfrm>
            <a:off x="9283153" y="4908915"/>
            <a:ext cx="2925723" cy="1041559"/>
          </a:xfrm>
          <a:prstGeom prst="rect">
            <a:avLst/>
          </a:prstGeom>
          <a:noFill/>
          <a:ln/>
        </p:spPr>
        <p:txBody>
          <a:bodyPr wrap="square" rtlCol="0" anchor="t"/>
          <a:lstStyle/>
          <a:p>
            <a:pPr marL="0" indent="0">
              <a:lnSpc>
                <a:spcPts val="2734"/>
              </a:lnSpc>
              <a:buNone/>
            </a:pPr>
            <a:r>
              <a:rPr lang="en-US" sz="2187" b="1" dirty="0">
                <a:solidFill>
                  <a:srgbClr val="FF726D"/>
                </a:solidFill>
                <a:latin typeface="Georgia" panose="02040502050405020303" pitchFamily="18" charset="0"/>
                <a:ea typeface="Inconsolata" pitchFamily="34" charset="-122"/>
                <a:cs typeface="Inconsolata" pitchFamily="34" charset="-120"/>
              </a:rPr>
              <a:t>Improved Energy Efficiency and Cost Savings</a:t>
            </a:r>
            <a:endParaRPr lang="en-US" sz="2187" dirty="0">
              <a:latin typeface="Georgia" panose="02040502050405020303"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par>
                          <p:cTn id="12" fill="hold">
                            <p:stCondLst>
                              <p:cond delay="2500"/>
                            </p:stCondLst>
                            <p:childTnLst>
                              <p:par>
                                <p:cTn id="13" presetID="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3000"/>
                            </p:stCondLst>
                            <p:childTnLst>
                              <p:par>
                                <p:cTn id="18" presetID="42"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par>
                          <p:cTn id="23" fill="hold">
                            <p:stCondLst>
                              <p:cond delay="4000"/>
                            </p:stCondLst>
                            <p:childTnLst>
                              <p:par>
                                <p:cTn id="24" presetID="6" presetClass="entr" presetSubtype="16"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ircle(in)">
                                      <p:cBhvr>
                                        <p:cTn id="26" dur="2000"/>
                                        <p:tgtEl>
                                          <p:spTgt spid="8"/>
                                        </p:tgtEl>
                                      </p:cBhvr>
                                    </p:animEffect>
                                  </p:childTnLst>
                                </p:cTn>
                              </p:par>
                            </p:childTnLst>
                          </p:cTn>
                        </p:par>
                        <p:par>
                          <p:cTn id="27" fill="hold">
                            <p:stCondLst>
                              <p:cond delay="6000"/>
                            </p:stCondLst>
                            <p:childTnLst>
                              <p:par>
                                <p:cTn id="28" presetID="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par>
                          <p:cTn id="32" fill="hold">
                            <p:stCondLst>
                              <p:cond delay="6500"/>
                            </p:stCondLst>
                            <p:childTnLst>
                              <p:par>
                                <p:cTn id="33" presetID="42"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par>
                          <p:cTn id="38" fill="hold">
                            <p:stCondLst>
                              <p:cond delay="7500"/>
                            </p:stCondLst>
                            <p:childTnLst>
                              <p:par>
                                <p:cTn id="39" presetID="6" presetClass="entr" presetSubtype="16"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circle(in)">
                                      <p:cBhvr>
                                        <p:cTn id="41" dur="2000"/>
                                        <p:tgtEl>
                                          <p:spTgt spid="11"/>
                                        </p:tgtEl>
                                      </p:cBhvr>
                                    </p:animEffect>
                                  </p:childTnLst>
                                </p:cTn>
                              </p:par>
                            </p:childTnLst>
                          </p:cTn>
                        </p:par>
                        <p:par>
                          <p:cTn id="42" fill="hold">
                            <p:stCondLst>
                              <p:cond delay="9500"/>
                            </p:stCondLst>
                            <p:childTnLst>
                              <p:par>
                                <p:cTn id="43" presetID="2" presetClass="entr" presetSubtype="4"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par>
                          <p:cTn id="47" fill="hold">
                            <p:stCondLst>
                              <p:cond delay="10000"/>
                            </p:stCondLst>
                            <p:childTnLst>
                              <p:par>
                                <p:cTn id="48" presetID="42"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childTnLst>
                          </p:cTn>
                        </p:par>
                        <p:par>
                          <p:cTn id="53" fill="hold">
                            <p:stCondLst>
                              <p:cond delay="11000"/>
                            </p:stCondLst>
                            <p:childTnLst>
                              <p:par>
                                <p:cTn id="54" presetID="6" presetClass="entr" presetSubtype="16"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circle(in)">
                                      <p:cBhvr>
                                        <p:cTn id="56" dur="2000"/>
                                        <p:tgtEl>
                                          <p:spTgt spid="15"/>
                                        </p:tgtEl>
                                      </p:cBhvr>
                                    </p:animEffect>
                                  </p:childTnLst>
                                </p:cTn>
                              </p:par>
                            </p:childTnLst>
                          </p:cTn>
                        </p:par>
                        <p:par>
                          <p:cTn id="57" fill="hold">
                            <p:stCondLst>
                              <p:cond delay="13000"/>
                            </p:stCondLst>
                            <p:childTnLst>
                              <p:par>
                                <p:cTn id="58" presetID="2" presetClass="entr" presetSubtype="4"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additive="base">
                                        <p:cTn id="60" dur="500" fill="hold"/>
                                        <p:tgtEl>
                                          <p:spTgt spid="17"/>
                                        </p:tgtEl>
                                        <p:attrNameLst>
                                          <p:attrName>ppt_x</p:attrName>
                                        </p:attrNameLst>
                                      </p:cBhvr>
                                      <p:tavLst>
                                        <p:tav tm="0">
                                          <p:val>
                                            <p:strVal val="#ppt_x"/>
                                          </p:val>
                                        </p:tav>
                                        <p:tav tm="100000">
                                          <p:val>
                                            <p:strVal val="#ppt_x"/>
                                          </p:val>
                                        </p:tav>
                                      </p:tavLst>
                                    </p:anim>
                                    <p:anim calcmode="lin" valueType="num">
                                      <p:cBhvr additive="base">
                                        <p:cTn id="61" dur="500" fill="hold"/>
                                        <p:tgtEl>
                                          <p:spTgt spid="17"/>
                                        </p:tgtEl>
                                        <p:attrNameLst>
                                          <p:attrName>ppt_y</p:attrName>
                                        </p:attrNameLst>
                                      </p:cBhvr>
                                      <p:tavLst>
                                        <p:tav tm="0">
                                          <p:val>
                                            <p:strVal val="1+#ppt_h/2"/>
                                          </p:val>
                                        </p:tav>
                                        <p:tav tm="100000">
                                          <p:val>
                                            <p:strVal val="#ppt_y"/>
                                          </p:val>
                                        </p:tav>
                                      </p:tavLst>
                                    </p:anim>
                                  </p:childTnLst>
                                </p:cTn>
                              </p:par>
                            </p:childTnLst>
                          </p:cTn>
                        </p:par>
                        <p:par>
                          <p:cTn id="62" fill="hold">
                            <p:stCondLst>
                              <p:cond delay="13500"/>
                            </p:stCondLst>
                            <p:childTnLst>
                              <p:par>
                                <p:cTn id="63" presetID="42" presetClass="entr" presetSubtype="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1000"/>
                                        <p:tgtEl>
                                          <p:spTgt spid="16"/>
                                        </p:tgtEl>
                                      </p:cBhvr>
                                    </p:animEffect>
                                    <p:anim calcmode="lin" valueType="num">
                                      <p:cBhvr>
                                        <p:cTn id="66" dur="1000" fill="hold"/>
                                        <p:tgtEl>
                                          <p:spTgt spid="16"/>
                                        </p:tgtEl>
                                        <p:attrNameLst>
                                          <p:attrName>ppt_x</p:attrName>
                                        </p:attrNameLst>
                                      </p:cBhvr>
                                      <p:tavLst>
                                        <p:tav tm="0">
                                          <p:val>
                                            <p:strVal val="#ppt_x"/>
                                          </p:val>
                                        </p:tav>
                                        <p:tav tm="100000">
                                          <p:val>
                                            <p:strVal val="#ppt_x"/>
                                          </p:val>
                                        </p:tav>
                                      </p:tavLst>
                                    </p:anim>
                                    <p:anim calcmode="lin" valueType="num">
                                      <p:cBhvr>
                                        <p:cTn id="67" dur="1000" fill="hold"/>
                                        <p:tgtEl>
                                          <p:spTgt spid="16"/>
                                        </p:tgtEl>
                                        <p:attrNameLst>
                                          <p:attrName>ppt_y</p:attrName>
                                        </p:attrNameLst>
                                      </p:cBhvr>
                                      <p:tavLst>
                                        <p:tav tm="0">
                                          <p:val>
                                            <p:strVal val="#ppt_y+.1"/>
                                          </p:val>
                                        </p:tav>
                                        <p:tav tm="100000">
                                          <p:val>
                                            <p:strVal val="#ppt_y"/>
                                          </p:val>
                                        </p:tav>
                                      </p:tavLst>
                                    </p:anim>
                                  </p:childTnLst>
                                </p:cTn>
                              </p:par>
                            </p:childTnLst>
                          </p:cTn>
                        </p:par>
                        <p:par>
                          <p:cTn id="68" fill="hold">
                            <p:stCondLst>
                              <p:cond delay="14500"/>
                            </p:stCondLst>
                            <p:childTnLst>
                              <p:par>
                                <p:cTn id="69" presetID="6" presetClass="entr" presetSubtype="16" fill="hold"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circle(in)">
                                      <p:cBhvr>
                                        <p:cTn id="71" dur="2000"/>
                                        <p:tgtEl>
                                          <p:spTgt spid="18"/>
                                        </p:tgtEl>
                                      </p:cBhvr>
                                    </p:animEffect>
                                  </p:childTnLst>
                                </p:cTn>
                              </p:par>
                            </p:childTnLst>
                          </p:cTn>
                        </p:par>
                        <p:par>
                          <p:cTn id="72" fill="hold">
                            <p:stCondLst>
                              <p:cond delay="16500"/>
                            </p:stCondLst>
                            <p:childTnLst>
                              <p:par>
                                <p:cTn id="73" presetID="2" presetClass="entr" presetSubtype="4" fill="hold" grpId="0" nodeType="after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childTnLst>
                          </p:cTn>
                        </p:par>
                        <p:par>
                          <p:cTn id="77" fill="hold">
                            <p:stCondLst>
                              <p:cond delay="17000"/>
                            </p:stCondLst>
                            <p:childTnLst>
                              <p:par>
                                <p:cTn id="78" presetID="42" presetClass="entr" presetSubtype="0" fill="hold" grpId="0" nodeType="after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1000"/>
                                        <p:tgtEl>
                                          <p:spTgt spid="20"/>
                                        </p:tgtEl>
                                      </p:cBhvr>
                                    </p:animEffect>
                                    <p:anim calcmode="lin" valueType="num">
                                      <p:cBhvr>
                                        <p:cTn id="81" dur="1000" fill="hold"/>
                                        <p:tgtEl>
                                          <p:spTgt spid="20"/>
                                        </p:tgtEl>
                                        <p:attrNameLst>
                                          <p:attrName>ppt_x</p:attrName>
                                        </p:attrNameLst>
                                      </p:cBhvr>
                                      <p:tavLst>
                                        <p:tav tm="0">
                                          <p:val>
                                            <p:strVal val="#ppt_x"/>
                                          </p:val>
                                        </p:tav>
                                        <p:tav tm="100000">
                                          <p:val>
                                            <p:strVal val="#ppt_x"/>
                                          </p:val>
                                        </p:tav>
                                      </p:tavLst>
                                    </p:anim>
                                    <p:anim calcmode="lin" valueType="num">
                                      <p:cBhvr>
                                        <p:cTn id="82" dur="1000" fill="hold"/>
                                        <p:tgtEl>
                                          <p:spTgt spid="20"/>
                                        </p:tgtEl>
                                        <p:attrNameLst>
                                          <p:attrName>ppt_y</p:attrName>
                                        </p:attrNameLst>
                                      </p:cBhvr>
                                      <p:tavLst>
                                        <p:tav tm="0">
                                          <p:val>
                                            <p:strVal val="#ppt_y+.1"/>
                                          </p:val>
                                        </p:tav>
                                        <p:tav tm="100000">
                                          <p:val>
                                            <p:strVal val="#ppt_y"/>
                                          </p:val>
                                        </p:tav>
                                      </p:tavLst>
                                    </p:anim>
                                  </p:childTnLst>
                                </p:cTn>
                              </p:par>
                            </p:childTnLst>
                          </p:cTn>
                        </p:par>
                        <p:par>
                          <p:cTn id="83" fill="hold">
                            <p:stCondLst>
                              <p:cond delay="18000"/>
                            </p:stCondLst>
                            <p:childTnLst>
                              <p:par>
                                <p:cTn id="84" presetID="6" presetClass="entr" presetSubtype="16" fill="hold" nodeType="after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circle(in)">
                                      <p:cBhvr>
                                        <p:cTn id="86" dur="2000"/>
                                        <p:tgtEl>
                                          <p:spTgt spid="21"/>
                                        </p:tgtEl>
                                      </p:cBhvr>
                                    </p:animEffect>
                                  </p:childTnLst>
                                </p:cTn>
                              </p:par>
                            </p:childTnLst>
                          </p:cTn>
                        </p:par>
                        <p:par>
                          <p:cTn id="87" fill="hold">
                            <p:stCondLst>
                              <p:cond delay="20000"/>
                            </p:stCondLst>
                            <p:childTnLst>
                              <p:par>
                                <p:cTn id="88" presetID="2" presetClass="entr" presetSubtype="4"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 calcmode="lin" valueType="num">
                                      <p:cBhvr additive="base">
                                        <p:cTn id="90" dur="500" fill="hold"/>
                                        <p:tgtEl>
                                          <p:spTgt spid="23"/>
                                        </p:tgtEl>
                                        <p:attrNameLst>
                                          <p:attrName>ppt_x</p:attrName>
                                        </p:attrNameLst>
                                      </p:cBhvr>
                                      <p:tavLst>
                                        <p:tav tm="0">
                                          <p:val>
                                            <p:strVal val="#ppt_x"/>
                                          </p:val>
                                        </p:tav>
                                        <p:tav tm="100000">
                                          <p:val>
                                            <p:strVal val="#ppt_x"/>
                                          </p:val>
                                        </p:tav>
                                      </p:tavLst>
                                    </p:anim>
                                    <p:anim calcmode="lin" valueType="num">
                                      <p:cBhvr additive="base">
                                        <p:cTn id="91" dur="500" fill="hold"/>
                                        <p:tgtEl>
                                          <p:spTgt spid="23"/>
                                        </p:tgtEl>
                                        <p:attrNameLst>
                                          <p:attrName>ppt_y</p:attrName>
                                        </p:attrNameLst>
                                      </p:cBhvr>
                                      <p:tavLst>
                                        <p:tav tm="0">
                                          <p:val>
                                            <p:strVal val="1+#ppt_h/2"/>
                                          </p:val>
                                        </p:tav>
                                        <p:tav tm="100000">
                                          <p:val>
                                            <p:strVal val="#ppt_y"/>
                                          </p:val>
                                        </p:tav>
                                      </p:tavLst>
                                    </p:anim>
                                  </p:childTnLst>
                                </p:cTn>
                              </p:par>
                            </p:childTnLst>
                          </p:cTn>
                        </p:par>
                        <p:par>
                          <p:cTn id="92" fill="hold">
                            <p:stCondLst>
                              <p:cond delay="20500"/>
                            </p:stCondLst>
                            <p:childTnLst>
                              <p:par>
                                <p:cTn id="93" presetID="42" presetClass="entr" presetSubtype="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1000"/>
                                        <p:tgtEl>
                                          <p:spTgt spid="22"/>
                                        </p:tgtEl>
                                      </p:cBhvr>
                                    </p:animEffect>
                                    <p:anim calcmode="lin" valueType="num">
                                      <p:cBhvr>
                                        <p:cTn id="96" dur="1000" fill="hold"/>
                                        <p:tgtEl>
                                          <p:spTgt spid="22"/>
                                        </p:tgtEl>
                                        <p:attrNameLst>
                                          <p:attrName>ppt_x</p:attrName>
                                        </p:attrNameLst>
                                      </p:cBhvr>
                                      <p:tavLst>
                                        <p:tav tm="0">
                                          <p:val>
                                            <p:strVal val="#ppt_x"/>
                                          </p:val>
                                        </p:tav>
                                        <p:tav tm="100000">
                                          <p:val>
                                            <p:strVal val="#ppt_x"/>
                                          </p:val>
                                        </p:tav>
                                      </p:tavLst>
                                    </p:anim>
                                    <p:anim calcmode="lin" valueType="num">
                                      <p:cBhvr>
                                        <p:cTn id="9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2" grpId="0" animBg="1"/>
      <p:bldP spid="13" grpId="0" animBg="1"/>
      <p:bldP spid="16" grpId="0" animBg="1"/>
      <p:bldP spid="17" grpId="0" animBg="1"/>
      <p:bldP spid="19" grpId="0" animBg="1"/>
      <p:bldP spid="20" grpId="0" animBg="1"/>
      <p:bldP spid="22"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545806" y="552093"/>
            <a:ext cx="7513320" cy="638770"/>
          </a:xfrm>
          <a:prstGeom prst="rect">
            <a:avLst/>
          </a:prstGeom>
          <a:noFill/>
          <a:ln/>
        </p:spPr>
        <p:txBody>
          <a:bodyPr wrap="none" rtlCol="0" anchor="t"/>
          <a:lstStyle/>
          <a:p>
            <a:pPr marL="0" indent="0">
              <a:lnSpc>
                <a:spcPts val="5030"/>
              </a:lnSpc>
              <a:buNone/>
            </a:pPr>
            <a:r>
              <a:rPr lang="en-US" sz="4024" b="1" dirty="0">
                <a:solidFill>
                  <a:srgbClr val="FF726D"/>
                </a:solidFill>
                <a:latin typeface="Algerian" panose="04020705040A02060702" pitchFamily="82" charset="0"/>
                <a:ea typeface="Inconsolata" pitchFamily="34" charset="-122"/>
                <a:cs typeface="Inconsolata" pitchFamily="34" charset="-120"/>
              </a:rPr>
              <a:t>Challenges and Considerations</a:t>
            </a:r>
            <a:endParaRPr lang="en-US" sz="4024" dirty="0">
              <a:latin typeface="Algerian" panose="04020705040A02060702" pitchFamily="82" charset="0"/>
            </a:endParaRPr>
          </a:p>
        </p:txBody>
      </p:sp>
      <p:sp>
        <p:nvSpPr>
          <p:cNvPr id="5" name="Text 3"/>
          <p:cNvSpPr/>
          <p:nvPr/>
        </p:nvSpPr>
        <p:spPr>
          <a:xfrm>
            <a:off x="766524" y="1989177"/>
            <a:ext cx="7610951" cy="981194"/>
          </a:xfrm>
          <a:prstGeom prst="rect">
            <a:avLst/>
          </a:prstGeom>
          <a:noFill/>
          <a:ln/>
        </p:spPr>
        <p:txBody>
          <a:bodyPr wrap="square" rtlCol="0" anchor="t"/>
          <a:lstStyle/>
          <a:p>
            <a:pPr marL="0" indent="0">
              <a:lnSpc>
                <a:spcPts val="2575"/>
              </a:lnSpc>
              <a:buNone/>
            </a:pPr>
            <a:r>
              <a:rPr lang="en-US" sz="1610" dirty="0">
                <a:solidFill>
                  <a:srgbClr val="DAD1E6"/>
                </a:solidFill>
                <a:latin typeface="Fira Sans" pitchFamily="34" charset="0"/>
                <a:ea typeface="Fira Sans" pitchFamily="34" charset="-122"/>
                <a:cs typeface="Fira Sans" pitchFamily="34" charset="-120"/>
              </a:rPr>
              <a:t>Developing a personal virtual assistant also has its challenges. Integrating the software with third-party applications, user experience challenges, and privacy and security concerns are challenges that need to be taken into account.</a:t>
            </a:r>
            <a:endParaRPr lang="en-US" sz="1610" dirty="0"/>
          </a:p>
        </p:txBody>
      </p:sp>
      <p:sp>
        <p:nvSpPr>
          <p:cNvPr id="6" name="Shape 4"/>
          <p:cNvSpPr/>
          <p:nvPr/>
        </p:nvSpPr>
        <p:spPr>
          <a:xfrm>
            <a:off x="766524" y="3359944"/>
            <a:ext cx="459819" cy="459819"/>
          </a:xfrm>
          <a:prstGeom prst="roundRect">
            <a:avLst>
              <a:gd name="adj" fmla="val 13336"/>
            </a:avLst>
          </a:prstGeom>
          <a:solidFill>
            <a:srgbClr val="312140"/>
          </a:solidFill>
          <a:ln/>
        </p:spPr>
      </p:sp>
      <p:sp>
        <p:nvSpPr>
          <p:cNvPr id="7" name="Text 5"/>
          <p:cNvSpPr/>
          <p:nvPr/>
        </p:nvSpPr>
        <p:spPr>
          <a:xfrm>
            <a:off x="920234" y="3398282"/>
            <a:ext cx="152400" cy="383143"/>
          </a:xfrm>
          <a:prstGeom prst="rect">
            <a:avLst/>
          </a:prstGeom>
          <a:noFill/>
          <a:ln/>
        </p:spPr>
        <p:txBody>
          <a:bodyPr wrap="none" rtlCol="0" anchor="t"/>
          <a:lstStyle/>
          <a:p>
            <a:pPr marL="0" indent="0" algn="ctr">
              <a:lnSpc>
                <a:spcPts val="3018"/>
              </a:lnSpc>
              <a:buNone/>
            </a:pPr>
            <a:r>
              <a:rPr lang="en-US" sz="2414" b="1" dirty="0">
                <a:solidFill>
                  <a:srgbClr val="FF726D"/>
                </a:solidFill>
                <a:latin typeface="Inconsolata" pitchFamily="34" charset="0"/>
                <a:ea typeface="Inconsolata" pitchFamily="34" charset="-122"/>
                <a:cs typeface="Inconsolata" pitchFamily="34" charset="-120"/>
              </a:rPr>
              <a:t>1</a:t>
            </a:r>
            <a:endParaRPr lang="en-US" sz="2414" dirty="0"/>
          </a:p>
        </p:txBody>
      </p:sp>
      <p:sp>
        <p:nvSpPr>
          <p:cNvPr id="8" name="Text 6"/>
          <p:cNvSpPr/>
          <p:nvPr/>
        </p:nvSpPr>
        <p:spPr>
          <a:xfrm>
            <a:off x="1430655" y="3430191"/>
            <a:ext cx="3039189" cy="638651"/>
          </a:xfrm>
          <a:prstGeom prst="rect">
            <a:avLst/>
          </a:prstGeom>
          <a:noFill/>
          <a:ln/>
        </p:spPr>
        <p:txBody>
          <a:bodyPr wrap="square" rtlCol="0" anchor="t"/>
          <a:lstStyle/>
          <a:p>
            <a:pPr marL="0" indent="0">
              <a:lnSpc>
                <a:spcPts val="2515"/>
              </a:lnSpc>
              <a:buNone/>
            </a:pPr>
            <a:r>
              <a:rPr lang="en-US" sz="2012" b="1" dirty="0">
                <a:solidFill>
                  <a:srgbClr val="FF726D"/>
                </a:solidFill>
                <a:latin typeface="Inconsolata" pitchFamily="34" charset="0"/>
                <a:ea typeface="Inconsolata" pitchFamily="34" charset="-122"/>
                <a:cs typeface="Inconsolata" pitchFamily="34" charset="-120"/>
              </a:rPr>
              <a:t>Integration with Third-Party Applications</a:t>
            </a:r>
            <a:endParaRPr lang="en-US" sz="2012" dirty="0"/>
          </a:p>
        </p:txBody>
      </p:sp>
      <p:sp>
        <p:nvSpPr>
          <p:cNvPr id="9" name="Text 7"/>
          <p:cNvSpPr/>
          <p:nvPr/>
        </p:nvSpPr>
        <p:spPr>
          <a:xfrm>
            <a:off x="1430655" y="4273153"/>
            <a:ext cx="3039189" cy="981194"/>
          </a:xfrm>
          <a:prstGeom prst="rect">
            <a:avLst/>
          </a:prstGeom>
          <a:noFill/>
          <a:ln/>
        </p:spPr>
        <p:txBody>
          <a:bodyPr wrap="square" rtlCol="0" anchor="t"/>
          <a:lstStyle/>
          <a:p>
            <a:pPr marL="0" indent="0">
              <a:lnSpc>
                <a:spcPts val="2575"/>
              </a:lnSpc>
              <a:buNone/>
            </a:pPr>
            <a:r>
              <a:rPr lang="en-US" sz="1610" dirty="0">
                <a:solidFill>
                  <a:srgbClr val="DAD1E6"/>
                </a:solidFill>
                <a:latin typeface="Fira Sans" pitchFamily="34" charset="0"/>
                <a:ea typeface="Fira Sans" pitchFamily="34" charset="-122"/>
                <a:cs typeface="Fira Sans" pitchFamily="34" charset="-120"/>
              </a:rPr>
              <a:t>Integrating with third-party application APIs and ensuring compatibility.</a:t>
            </a:r>
            <a:endParaRPr lang="en-US" sz="1610" dirty="0"/>
          </a:p>
        </p:txBody>
      </p:sp>
      <p:sp>
        <p:nvSpPr>
          <p:cNvPr id="10" name="Shape 8"/>
          <p:cNvSpPr/>
          <p:nvPr/>
        </p:nvSpPr>
        <p:spPr>
          <a:xfrm>
            <a:off x="4674156" y="3359944"/>
            <a:ext cx="459819" cy="459819"/>
          </a:xfrm>
          <a:prstGeom prst="roundRect">
            <a:avLst>
              <a:gd name="adj" fmla="val 13336"/>
            </a:avLst>
          </a:prstGeom>
          <a:solidFill>
            <a:srgbClr val="312140"/>
          </a:solidFill>
          <a:ln/>
        </p:spPr>
      </p:sp>
      <p:sp>
        <p:nvSpPr>
          <p:cNvPr id="11" name="Text 9"/>
          <p:cNvSpPr/>
          <p:nvPr/>
        </p:nvSpPr>
        <p:spPr>
          <a:xfrm>
            <a:off x="4827865" y="3398282"/>
            <a:ext cx="152400" cy="383143"/>
          </a:xfrm>
          <a:prstGeom prst="rect">
            <a:avLst/>
          </a:prstGeom>
          <a:noFill/>
          <a:ln/>
        </p:spPr>
        <p:txBody>
          <a:bodyPr wrap="none" rtlCol="0" anchor="t"/>
          <a:lstStyle/>
          <a:p>
            <a:pPr marL="0" indent="0" algn="ctr">
              <a:lnSpc>
                <a:spcPts val="3018"/>
              </a:lnSpc>
              <a:buNone/>
            </a:pPr>
            <a:r>
              <a:rPr lang="en-US" sz="2414" b="1" dirty="0">
                <a:solidFill>
                  <a:srgbClr val="FF726D"/>
                </a:solidFill>
                <a:latin typeface="Inconsolata" pitchFamily="34" charset="0"/>
                <a:ea typeface="Inconsolata" pitchFamily="34" charset="-122"/>
                <a:cs typeface="Inconsolata" pitchFamily="34" charset="-120"/>
              </a:rPr>
              <a:t>2</a:t>
            </a:r>
            <a:endParaRPr lang="en-US" sz="2414" dirty="0"/>
          </a:p>
        </p:txBody>
      </p:sp>
      <p:sp>
        <p:nvSpPr>
          <p:cNvPr id="12" name="Text 10"/>
          <p:cNvSpPr/>
          <p:nvPr/>
        </p:nvSpPr>
        <p:spPr>
          <a:xfrm>
            <a:off x="5338286" y="3430191"/>
            <a:ext cx="3039189" cy="957977"/>
          </a:xfrm>
          <a:prstGeom prst="rect">
            <a:avLst/>
          </a:prstGeom>
          <a:noFill/>
          <a:ln/>
        </p:spPr>
        <p:txBody>
          <a:bodyPr wrap="square" rtlCol="0" anchor="t"/>
          <a:lstStyle/>
          <a:p>
            <a:pPr marL="0" indent="0">
              <a:lnSpc>
                <a:spcPts val="2515"/>
              </a:lnSpc>
              <a:buNone/>
            </a:pPr>
            <a:r>
              <a:rPr lang="en-US" sz="2012" b="1" dirty="0">
                <a:solidFill>
                  <a:srgbClr val="FF726D"/>
                </a:solidFill>
                <a:latin typeface="Inconsolata" pitchFamily="34" charset="0"/>
                <a:ea typeface="Inconsolata" pitchFamily="34" charset="-122"/>
                <a:cs typeface="Inconsolata" pitchFamily="34" charset="-120"/>
              </a:rPr>
              <a:t>User Experience Challenges and Improvements</a:t>
            </a:r>
            <a:endParaRPr lang="en-US" sz="2012" dirty="0"/>
          </a:p>
        </p:txBody>
      </p:sp>
      <p:sp>
        <p:nvSpPr>
          <p:cNvPr id="13" name="Text 11"/>
          <p:cNvSpPr/>
          <p:nvPr/>
        </p:nvSpPr>
        <p:spPr>
          <a:xfrm>
            <a:off x="5338286" y="4592479"/>
            <a:ext cx="3039189" cy="981194"/>
          </a:xfrm>
          <a:prstGeom prst="rect">
            <a:avLst/>
          </a:prstGeom>
          <a:noFill/>
          <a:ln/>
        </p:spPr>
        <p:txBody>
          <a:bodyPr wrap="square" rtlCol="0" anchor="t"/>
          <a:lstStyle/>
          <a:p>
            <a:pPr marL="0" indent="0">
              <a:lnSpc>
                <a:spcPts val="2575"/>
              </a:lnSpc>
              <a:buNone/>
            </a:pPr>
            <a:r>
              <a:rPr lang="en-US" sz="1610" dirty="0">
                <a:solidFill>
                  <a:srgbClr val="DAD1E6"/>
                </a:solidFill>
                <a:latin typeface="Fira Sans" pitchFamily="34" charset="0"/>
                <a:ea typeface="Fira Sans" pitchFamily="34" charset="-122"/>
                <a:cs typeface="Fira Sans" pitchFamily="34" charset="-120"/>
              </a:rPr>
              <a:t>Making sure the user experience is flawless and intuitive.</a:t>
            </a:r>
            <a:endParaRPr lang="en-US" sz="1610" dirty="0"/>
          </a:p>
        </p:txBody>
      </p:sp>
      <p:sp>
        <p:nvSpPr>
          <p:cNvPr id="14" name="Shape 12"/>
          <p:cNvSpPr/>
          <p:nvPr/>
        </p:nvSpPr>
        <p:spPr>
          <a:xfrm>
            <a:off x="766524" y="5937647"/>
            <a:ext cx="459819" cy="459819"/>
          </a:xfrm>
          <a:prstGeom prst="roundRect">
            <a:avLst>
              <a:gd name="adj" fmla="val 13336"/>
            </a:avLst>
          </a:prstGeom>
          <a:solidFill>
            <a:srgbClr val="312140"/>
          </a:solidFill>
          <a:ln/>
        </p:spPr>
      </p:sp>
      <p:sp>
        <p:nvSpPr>
          <p:cNvPr id="15" name="Text 13"/>
          <p:cNvSpPr/>
          <p:nvPr/>
        </p:nvSpPr>
        <p:spPr>
          <a:xfrm>
            <a:off x="920234" y="5975985"/>
            <a:ext cx="152400" cy="383143"/>
          </a:xfrm>
          <a:prstGeom prst="rect">
            <a:avLst/>
          </a:prstGeom>
          <a:noFill/>
          <a:ln/>
        </p:spPr>
        <p:txBody>
          <a:bodyPr wrap="none" rtlCol="0" anchor="t"/>
          <a:lstStyle/>
          <a:p>
            <a:pPr marL="0" indent="0" algn="ctr">
              <a:lnSpc>
                <a:spcPts val="3018"/>
              </a:lnSpc>
              <a:buNone/>
            </a:pPr>
            <a:r>
              <a:rPr lang="en-US" sz="2414" b="1" dirty="0">
                <a:solidFill>
                  <a:srgbClr val="FF726D"/>
                </a:solidFill>
                <a:latin typeface="Inconsolata" pitchFamily="34" charset="0"/>
                <a:ea typeface="Inconsolata" pitchFamily="34" charset="-122"/>
                <a:cs typeface="Inconsolata" pitchFamily="34" charset="-120"/>
              </a:rPr>
              <a:t>3</a:t>
            </a:r>
            <a:endParaRPr lang="en-US" sz="2414" dirty="0"/>
          </a:p>
        </p:txBody>
      </p:sp>
      <p:sp>
        <p:nvSpPr>
          <p:cNvPr id="16" name="Text 14"/>
          <p:cNvSpPr/>
          <p:nvPr/>
        </p:nvSpPr>
        <p:spPr>
          <a:xfrm>
            <a:off x="1430655" y="6007894"/>
            <a:ext cx="3756660" cy="319326"/>
          </a:xfrm>
          <a:prstGeom prst="rect">
            <a:avLst/>
          </a:prstGeom>
          <a:noFill/>
          <a:ln/>
        </p:spPr>
        <p:txBody>
          <a:bodyPr wrap="none" rtlCol="0" anchor="t"/>
          <a:lstStyle/>
          <a:p>
            <a:pPr marL="0" indent="0">
              <a:lnSpc>
                <a:spcPts val="2515"/>
              </a:lnSpc>
              <a:buNone/>
            </a:pPr>
            <a:r>
              <a:rPr lang="en-US" sz="2012" b="1" dirty="0">
                <a:solidFill>
                  <a:srgbClr val="FF726D"/>
                </a:solidFill>
                <a:latin typeface="Inconsolata" pitchFamily="34" charset="0"/>
                <a:ea typeface="Inconsolata" pitchFamily="34" charset="-122"/>
                <a:cs typeface="Inconsolata" pitchFamily="34" charset="-120"/>
              </a:rPr>
              <a:t>Privacy and Security Concerns</a:t>
            </a:r>
            <a:endParaRPr lang="en-US" sz="2012" dirty="0"/>
          </a:p>
        </p:txBody>
      </p:sp>
      <p:sp>
        <p:nvSpPr>
          <p:cNvPr id="17" name="Text 15"/>
          <p:cNvSpPr/>
          <p:nvPr/>
        </p:nvSpPr>
        <p:spPr>
          <a:xfrm>
            <a:off x="1430655" y="6531531"/>
            <a:ext cx="6946821" cy="654129"/>
          </a:xfrm>
          <a:prstGeom prst="rect">
            <a:avLst/>
          </a:prstGeom>
          <a:noFill/>
          <a:ln/>
        </p:spPr>
        <p:txBody>
          <a:bodyPr wrap="square" rtlCol="0" anchor="t"/>
          <a:lstStyle/>
          <a:p>
            <a:pPr marL="0" indent="0">
              <a:lnSpc>
                <a:spcPts val="2575"/>
              </a:lnSpc>
              <a:buNone/>
            </a:pPr>
            <a:r>
              <a:rPr lang="en-US" sz="1610" dirty="0">
                <a:solidFill>
                  <a:srgbClr val="DAD1E6"/>
                </a:solidFill>
                <a:latin typeface="Fira Sans" pitchFamily="34" charset="0"/>
                <a:ea typeface="Fira Sans" pitchFamily="34" charset="-122"/>
                <a:cs typeface="Fira Sans" pitchFamily="34" charset="-120"/>
              </a:rPr>
              <a:t>Ensuring user data privacy and protecting against hacking attempts and data breaches.</a:t>
            </a:r>
            <a:endParaRPr lang="en-US" sz="1610" dirty="0"/>
          </a:p>
        </p:txBody>
      </p:sp>
      <p:pic>
        <p:nvPicPr>
          <p:cNvPr id="18" name="Image 0" descr="preencoded.png"/>
          <p:cNvPicPr>
            <a:picLocks noChangeAspect="1"/>
          </p:cNvPicPr>
          <p:nvPr/>
        </p:nvPicPr>
        <p:blipFill>
          <a:blip r:embed="rId3"/>
          <a:stretch>
            <a:fillRect/>
          </a:stretch>
        </p:blipFill>
        <p:spPr>
          <a:xfrm>
            <a:off x="9586912" y="0"/>
            <a:ext cx="5043487" cy="82296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65518463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26"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80">
                                          <p:stCondLst>
                                            <p:cond delay="0"/>
                                          </p:stCondLst>
                                        </p:cTn>
                                        <p:tgtEl>
                                          <p:spTgt spid="18"/>
                                        </p:tgtEl>
                                      </p:cBhvr>
                                    </p:animEffect>
                                    <p:anim calcmode="lin" valueType="num">
                                      <p:cBhvr>
                                        <p:cTn id="11"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6" dur="26">
                                          <p:stCondLst>
                                            <p:cond delay="650"/>
                                          </p:stCondLst>
                                        </p:cTn>
                                        <p:tgtEl>
                                          <p:spTgt spid="18"/>
                                        </p:tgtEl>
                                      </p:cBhvr>
                                      <p:to x="100000" y="60000"/>
                                    </p:animScale>
                                    <p:animScale>
                                      <p:cBhvr>
                                        <p:cTn id="17" dur="166" decel="50000">
                                          <p:stCondLst>
                                            <p:cond delay="676"/>
                                          </p:stCondLst>
                                        </p:cTn>
                                        <p:tgtEl>
                                          <p:spTgt spid="18"/>
                                        </p:tgtEl>
                                      </p:cBhvr>
                                      <p:to x="100000" y="100000"/>
                                    </p:animScale>
                                    <p:animScale>
                                      <p:cBhvr>
                                        <p:cTn id="18" dur="26">
                                          <p:stCondLst>
                                            <p:cond delay="1312"/>
                                          </p:stCondLst>
                                        </p:cTn>
                                        <p:tgtEl>
                                          <p:spTgt spid="18"/>
                                        </p:tgtEl>
                                      </p:cBhvr>
                                      <p:to x="100000" y="80000"/>
                                    </p:animScale>
                                    <p:animScale>
                                      <p:cBhvr>
                                        <p:cTn id="19" dur="166" decel="50000">
                                          <p:stCondLst>
                                            <p:cond delay="1338"/>
                                          </p:stCondLst>
                                        </p:cTn>
                                        <p:tgtEl>
                                          <p:spTgt spid="18"/>
                                        </p:tgtEl>
                                      </p:cBhvr>
                                      <p:to x="100000" y="100000"/>
                                    </p:animScale>
                                    <p:animScale>
                                      <p:cBhvr>
                                        <p:cTn id="20" dur="26">
                                          <p:stCondLst>
                                            <p:cond delay="1642"/>
                                          </p:stCondLst>
                                        </p:cTn>
                                        <p:tgtEl>
                                          <p:spTgt spid="18"/>
                                        </p:tgtEl>
                                      </p:cBhvr>
                                      <p:to x="100000" y="90000"/>
                                    </p:animScale>
                                    <p:animScale>
                                      <p:cBhvr>
                                        <p:cTn id="21" dur="166" decel="50000">
                                          <p:stCondLst>
                                            <p:cond delay="1668"/>
                                          </p:stCondLst>
                                        </p:cTn>
                                        <p:tgtEl>
                                          <p:spTgt spid="18"/>
                                        </p:tgtEl>
                                      </p:cBhvr>
                                      <p:to x="100000" y="100000"/>
                                    </p:animScale>
                                    <p:animScale>
                                      <p:cBhvr>
                                        <p:cTn id="22" dur="26">
                                          <p:stCondLst>
                                            <p:cond delay="1808"/>
                                          </p:stCondLst>
                                        </p:cTn>
                                        <p:tgtEl>
                                          <p:spTgt spid="18"/>
                                        </p:tgtEl>
                                      </p:cBhvr>
                                      <p:to x="100000" y="95000"/>
                                    </p:animScale>
                                    <p:animScale>
                                      <p:cBhvr>
                                        <p:cTn id="23" dur="166" decel="50000">
                                          <p:stCondLst>
                                            <p:cond delay="1834"/>
                                          </p:stCondLst>
                                        </p:cTn>
                                        <p:tgtEl>
                                          <p:spTgt spid="18"/>
                                        </p:tgtEl>
                                      </p:cBhvr>
                                      <p:to x="100000" y="100000"/>
                                    </p:animScale>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2" presetClass="entr" presetSubtype="4"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par>
                          <p:cTn id="45" fill="hold">
                            <p:stCondLst>
                              <p:cond delay="4500"/>
                            </p:stCondLst>
                            <p:childTnLst>
                              <p:par>
                                <p:cTn id="46" presetID="42" presetClass="entr" presetSubtype="0"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childTnLst>
                          </p:cTn>
                        </p:par>
                        <p:par>
                          <p:cTn id="51" fill="hold">
                            <p:stCondLst>
                              <p:cond delay="5500"/>
                            </p:stCondLst>
                            <p:childTnLst>
                              <p:par>
                                <p:cTn id="52" presetID="2" presetClass="entr" presetSubtype="4"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6000"/>
                            </p:stCondLst>
                            <p:childTnLst>
                              <p:par>
                                <p:cTn id="57" presetID="42"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1000"/>
                                        <p:tgtEl>
                                          <p:spTgt spid="17"/>
                                        </p:tgtEl>
                                      </p:cBhvr>
                                    </p:animEffect>
                                    <p:anim calcmode="lin" valueType="num">
                                      <p:cBhvr>
                                        <p:cTn id="60" dur="1000" fill="hold"/>
                                        <p:tgtEl>
                                          <p:spTgt spid="17"/>
                                        </p:tgtEl>
                                        <p:attrNameLst>
                                          <p:attrName>ppt_x</p:attrName>
                                        </p:attrNameLst>
                                      </p:cBhvr>
                                      <p:tavLst>
                                        <p:tav tm="0">
                                          <p:val>
                                            <p:strVal val="#ppt_x"/>
                                          </p:val>
                                        </p:tav>
                                        <p:tav tm="100000">
                                          <p:val>
                                            <p:strVal val="#ppt_x"/>
                                          </p:val>
                                        </p:tav>
                                      </p:tavLst>
                                    </p:anim>
                                    <p:anim calcmode="lin" valueType="num">
                                      <p:cBhvr>
                                        <p:cTn id="6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2" grpId="0" animBg="1"/>
      <p:bldP spid="13"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1549262" y="275763"/>
            <a:ext cx="10431780" cy="694373"/>
          </a:xfrm>
          <a:prstGeom prst="rect">
            <a:avLst/>
          </a:prstGeom>
          <a:noFill/>
          <a:ln/>
        </p:spPr>
        <p:txBody>
          <a:bodyPr wrap="none" rtlCol="0" anchor="t"/>
          <a:lstStyle/>
          <a:p>
            <a:pPr marL="0" indent="0">
              <a:lnSpc>
                <a:spcPts val="5468"/>
              </a:lnSpc>
              <a:buNone/>
            </a:pPr>
            <a:r>
              <a:rPr lang="en-US" sz="4374" b="1" dirty="0">
                <a:solidFill>
                  <a:srgbClr val="FF726D"/>
                </a:solidFill>
                <a:latin typeface="Algerian" panose="04020705040A02060702" pitchFamily="82" charset="0"/>
                <a:ea typeface="Inconsolata" pitchFamily="34" charset="-122"/>
                <a:cs typeface="Inconsolata" pitchFamily="34" charset="-120"/>
              </a:rPr>
              <a:t>What is a Personal Virtual Assistant?</a:t>
            </a:r>
            <a:endParaRPr lang="en-US" sz="4374" dirty="0">
              <a:latin typeface="Algerian" panose="04020705040A02060702" pitchFamily="82" charset="0"/>
            </a:endParaRPr>
          </a:p>
        </p:txBody>
      </p:sp>
      <p:sp>
        <p:nvSpPr>
          <p:cNvPr id="5" name="Text 3"/>
          <p:cNvSpPr/>
          <p:nvPr/>
        </p:nvSpPr>
        <p:spPr>
          <a:xfrm>
            <a:off x="2037993" y="1177231"/>
            <a:ext cx="10554414" cy="2160467"/>
          </a:xfrm>
          <a:prstGeom prst="rect">
            <a:avLst/>
          </a:prstGeom>
          <a:noFill/>
          <a:ln/>
        </p:spPr>
        <p:txBody>
          <a:bodyPr wrap="square" rtlCol="0" anchor="t"/>
          <a:lstStyle/>
          <a:p>
            <a:pPr marL="285750" indent="-285750">
              <a:lnSpc>
                <a:spcPts val="2799"/>
              </a:lnSpc>
              <a:buFont typeface="Wingdings" panose="05000000000000000000" pitchFamily="2" charset="2"/>
              <a:buChar char="v"/>
            </a:pPr>
            <a:r>
              <a:rPr lang="en-US" sz="1750" dirty="0">
                <a:solidFill>
                  <a:srgbClr val="DAD1E6"/>
                </a:solidFill>
                <a:latin typeface="Georgia" panose="02040502050405020303" pitchFamily="18" charset="0"/>
                <a:ea typeface="Fira Sans" pitchFamily="34" charset="-122"/>
                <a:cs typeface="Fira Sans" pitchFamily="34" charset="-120"/>
              </a:rPr>
              <a:t>A personal virtual assistant is a software application that can perform various tasks and provide assistance based on user commands. Personal virtual assistants can be programmed to understand natural language and provide personalized recommendations to users. </a:t>
            </a:r>
          </a:p>
          <a:p>
            <a:pPr>
              <a:lnSpc>
                <a:spcPts val="2799"/>
              </a:lnSpc>
            </a:pPr>
            <a:endParaRPr lang="en-US" sz="1750" dirty="0" smtClean="0">
              <a:solidFill>
                <a:srgbClr val="DAD1E6"/>
              </a:solidFill>
              <a:latin typeface="Georgia" panose="02040502050405020303" pitchFamily="18" charset="0"/>
              <a:ea typeface="Fira Sans" pitchFamily="34" charset="-122"/>
              <a:cs typeface="Fira Sans" pitchFamily="34" charset="-120"/>
            </a:endParaRPr>
          </a:p>
          <a:p>
            <a:pPr marL="285750" indent="-285750">
              <a:lnSpc>
                <a:spcPts val="2799"/>
              </a:lnSpc>
              <a:buFont typeface="Wingdings" panose="05000000000000000000" pitchFamily="2" charset="2"/>
              <a:buChar char="v"/>
            </a:pPr>
            <a:r>
              <a:rPr lang="en-US" sz="1750" dirty="0" smtClean="0">
                <a:solidFill>
                  <a:srgbClr val="DAD1E6"/>
                </a:solidFill>
                <a:latin typeface="Georgia" panose="02040502050405020303" pitchFamily="18" charset="0"/>
                <a:ea typeface="Fira Sans" pitchFamily="34" charset="-122"/>
                <a:cs typeface="Fira Sans" pitchFamily="34" charset="-120"/>
              </a:rPr>
              <a:t>AI-powered </a:t>
            </a:r>
            <a:r>
              <a:rPr lang="en-US" sz="1750" dirty="0">
                <a:solidFill>
                  <a:srgbClr val="DAD1E6"/>
                </a:solidFill>
                <a:latin typeface="Georgia" panose="02040502050405020303" pitchFamily="18" charset="0"/>
                <a:ea typeface="Fira Sans" pitchFamily="34" charset="-122"/>
                <a:cs typeface="Fira Sans" pitchFamily="34" charset="-120"/>
              </a:rPr>
              <a:t>software that helps manage and control smart home devices, providing voice-activated commands and personalized assistance</a:t>
            </a:r>
            <a:endParaRPr lang="en-US" sz="1750" dirty="0">
              <a:latin typeface="Georgia" panose="02040502050405020303" pitchFamily="18" charset="0"/>
            </a:endParaRPr>
          </a:p>
        </p:txBody>
      </p:sp>
      <p:sp>
        <p:nvSpPr>
          <p:cNvPr id="6" name="Shape 4"/>
          <p:cNvSpPr/>
          <p:nvPr/>
        </p:nvSpPr>
        <p:spPr>
          <a:xfrm>
            <a:off x="2087761" y="3751886"/>
            <a:ext cx="5166122" cy="1724501"/>
          </a:xfrm>
          <a:prstGeom prst="roundRect">
            <a:avLst>
              <a:gd name="adj" fmla="val 3865"/>
            </a:avLst>
          </a:prstGeom>
          <a:solidFill>
            <a:srgbClr val="312140"/>
          </a:solidFill>
          <a:ln/>
        </p:spPr>
      </p:sp>
      <p:sp>
        <p:nvSpPr>
          <p:cNvPr id="7" name="Text 5"/>
          <p:cNvSpPr/>
          <p:nvPr/>
        </p:nvSpPr>
        <p:spPr>
          <a:xfrm>
            <a:off x="2293143" y="3955915"/>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Georgia" panose="02040502050405020303" pitchFamily="18" charset="0"/>
                <a:ea typeface="Inconsolata" pitchFamily="34" charset="-122"/>
                <a:cs typeface="Inconsolata" pitchFamily="34" charset="-120"/>
              </a:rPr>
              <a:t>Task Management</a:t>
            </a:r>
            <a:endParaRPr lang="en-US" sz="2187" dirty="0">
              <a:latin typeface="Georgia" panose="02040502050405020303" pitchFamily="18" charset="0"/>
            </a:endParaRPr>
          </a:p>
        </p:txBody>
      </p:sp>
      <p:sp>
        <p:nvSpPr>
          <p:cNvPr id="8" name="Text 6"/>
          <p:cNvSpPr/>
          <p:nvPr/>
        </p:nvSpPr>
        <p:spPr>
          <a:xfrm>
            <a:off x="2260163" y="4613503"/>
            <a:ext cx="4721781" cy="710803"/>
          </a:xfrm>
          <a:prstGeom prst="rect">
            <a:avLst/>
          </a:prstGeom>
          <a:noFill/>
          <a:ln/>
        </p:spPr>
        <p:txBody>
          <a:bodyPr wrap="square" rtlCol="0" anchor="t"/>
          <a:lstStyle/>
          <a:p>
            <a:pPr marL="0" indent="0">
              <a:lnSpc>
                <a:spcPts val="2799"/>
              </a:lnSpc>
              <a:buNone/>
            </a:pPr>
            <a:r>
              <a:rPr lang="en-US" sz="1750" dirty="0">
                <a:solidFill>
                  <a:srgbClr val="DAD1E6"/>
                </a:solidFill>
                <a:latin typeface="Georgia" panose="02040502050405020303" pitchFamily="18" charset="0"/>
                <a:ea typeface="Fira Sans" pitchFamily="34" charset="-122"/>
                <a:cs typeface="Fira Sans" pitchFamily="34" charset="-120"/>
              </a:rPr>
              <a:t>Organize your schedule, set reminders, and stay productive.</a:t>
            </a:r>
            <a:endParaRPr lang="en-US" sz="1750" dirty="0">
              <a:latin typeface="Georgia" panose="02040502050405020303" pitchFamily="18" charset="0"/>
            </a:endParaRPr>
          </a:p>
        </p:txBody>
      </p:sp>
      <p:sp>
        <p:nvSpPr>
          <p:cNvPr id="9" name="Shape 7"/>
          <p:cNvSpPr/>
          <p:nvPr/>
        </p:nvSpPr>
        <p:spPr>
          <a:xfrm>
            <a:off x="7426285" y="3751887"/>
            <a:ext cx="5166122" cy="1724501"/>
          </a:xfrm>
          <a:prstGeom prst="roundRect">
            <a:avLst>
              <a:gd name="adj" fmla="val 3865"/>
            </a:avLst>
          </a:prstGeom>
          <a:solidFill>
            <a:srgbClr val="312140"/>
          </a:solidFill>
          <a:ln/>
        </p:spPr>
      </p:sp>
      <p:sp>
        <p:nvSpPr>
          <p:cNvPr id="10" name="Text 8"/>
          <p:cNvSpPr/>
          <p:nvPr/>
        </p:nvSpPr>
        <p:spPr>
          <a:xfrm>
            <a:off x="7648456" y="3955915"/>
            <a:ext cx="2880360" cy="347186"/>
          </a:xfrm>
          <a:prstGeom prst="rect">
            <a:avLst/>
          </a:prstGeom>
          <a:noFill/>
          <a:ln/>
        </p:spPr>
        <p:txBody>
          <a:bodyPr wrap="none" rtlCol="0" anchor="t"/>
          <a:lstStyle/>
          <a:p>
            <a:pPr marL="0" indent="0">
              <a:lnSpc>
                <a:spcPts val="2734"/>
              </a:lnSpc>
              <a:buNone/>
            </a:pPr>
            <a:r>
              <a:rPr lang="en-US" sz="2187" b="1" dirty="0">
                <a:solidFill>
                  <a:srgbClr val="FF726D"/>
                </a:solidFill>
                <a:latin typeface="Georgia" panose="02040502050405020303" pitchFamily="18" charset="0"/>
                <a:ea typeface="Inconsolata" pitchFamily="34" charset="-122"/>
                <a:cs typeface="Inconsolata" pitchFamily="34" charset="-120"/>
              </a:rPr>
              <a:t>Personalized Insights</a:t>
            </a:r>
            <a:endParaRPr lang="en-US" sz="2187" dirty="0">
              <a:latin typeface="Georgia" panose="02040502050405020303" pitchFamily="18" charset="0"/>
            </a:endParaRPr>
          </a:p>
        </p:txBody>
      </p:sp>
      <p:sp>
        <p:nvSpPr>
          <p:cNvPr id="11" name="Text 9"/>
          <p:cNvSpPr/>
          <p:nvPr/>
        </p:nvSpPr>
        <p:spPr>
          <a:xfrm>
            <a:off x="7648456" y="4600292"/>
            <a:ext cx="4721781" cy="710803"/>
          </a:xfrm>
          <a:prstGeom prst="rect">
            <a:avLst/>
          </a:prstGeom>
          <a:noFill/>
          <a:ln/>
        </p:spPr>
        <p:txBody>
          <a:bodyPr wrap="square" rtlCol="0" anchor="t"/>
          <a:lstStyle/>
          <a:p>
            <a:pPr marL="0" indent="0">
              <a:lnSpc>
                <a:spcPts val="2799"/>
              </a:lnSpc>
              <a:buNone/>
            </a:pPr>
            <a:r>
              <a:rPr lang="en-US" sz="1750" dirty="0">
                <a:solidFill>
                  <a:srgbClr val="DAD1E6"/>
                </a:solidFill>
                <a:latin typeface="Georgia" panose="02040502050405020303" pitchFamily="18" charset="0"/>
                <a:ea typeface="Fira Sans" pitchFamily="34" charset="-122"/>
                <a:cs typeface="Fira Sans" pitchFamily="34" charset="-120"/>
              </a:rPr>
              <a:t>Get personalized recommendations based on your preferences and habits.</a:t>
            </a:r>
            <a:endParaRPr lang="en-US" sz="1750" dirty="0">
              <a:latin typeface="Georgia" panose="02040502050405020303" pitchFamily="18" charset="0"/>
            </a:endParaRPr>
          </a:p>
        </p:txBody>
      </p:sp>
      <p:sp>
        <p:nvSpPr>
          <p:cNvPr id="12" name="Shape 10"/>
          <p:cNvSpPr/>
          <p:nvPr/>
        </p:nvSpPr>
        <p:spPr>
          <a:xfrm>
            <a:off x="2037993" y="5799057"/>
            <a:ext cx="5166122" cy="1724501"/>
          </a:xfrm>
          <a:prstGeom prst="roundRect">
            <a:avLst>
              <a:gd name="adj" fmla="val 3865"/>
            </a:avLst>
          </a:prstGeom>
          <a:solidFill>
            <a:srgbClr val="312140"/>
          </a:solidFill>
          <a:ln/>
        </p:spPr>
      </p:sp>
      <p:sp>
        <p:nvSpPr>
          <p:cNvPr id="13" name="Text 11"/>
          <p:cNvSpPr/>
          <p:nvPr/>
        </p:nvSpPr>
        <p:spPr>
          <a:xfrm>
            <a:off x="2238255" y="6162537"/>
            <a:ext cx="2331720" cy="347186"/>
          </a:xfrm>
          <a:prstGeom prst="rect">
            <a:avLst/>
          </a:prstGeom>
          <a:noFill/>
          <a:ln/>
        </p:spPr>
        <p:txBody>
          <a:bodyPr wrap="none" rtlCol="0" anchor="t"/>
          <a:lstStyle/>
          <a:p>
            <a:pPr marL="0" indent="0">
              <a:lnSpc>
                <a:spcPts val="2734"/>
              </a:lnSpc>
              <a:buNone/>
            </a:pPr>
            <a:r>
              <a:rPr lang="en-US" sz="2187" b="1" dirty="0">
                <a:solidFill>
                  <a:srgbClr val="FF726D"/>
                </a:solidFill>
                <a:latin typeface="Georgia" panose="02040502050405020303" pitchFamily="18" charset="0"/>
                <a:ea typeface="Inconsolata" pitchFamily="34" charset="-122"/>
                <a:cs typeface="Inconsolata" pitchFamily="34" charset="-120"/>
              </a:rPr>
              <a:t>Voice Recognition</a:t>
            </a:r>
            <a:endParaRPr lang="en-US" sz="2187" dirty="0">
              <a:latin typeface="Georgia" panose="02040502050405020303" pitchFamily="18" charset="0"/>
            </a:endParaRPr>
          </a:p>
        </p:txBody>
      </p:sp>
      <p:sp>
        <p:nvSpPr>
          <p:cNvPr id="14" name="Text 12"/>
          <p:cNvSpPr/>
          <p:nvPr/>
        </p:nvSpPr>
        <p:spPr>
          <a:xfrm>
            <a:off x="2238255" y="6943308"/>
            <a:ext cx="4721781" cy="355402"/>
          </a:xfrm>
          <a:prstGeom prst="rect">
            <a:avLst/>
          </a:prstGeom>
          <a:noFill/>
          <a:ln/>
        </p:spPr>
        <p:txBody>
          <a:bodyPr wrap="none" rtlCol="0" anchor="t"/>
          <a:lstStyle/>
          <a:p>
            <a:pPr marL="0" indent="0">
              <a:lnSpc>
                <a:spcPts val="2799"/>
              </a:lnSpc>
              <a:buNone/>
            </a:pPr>
            <a:r>
              <a:rPr lang="en-US" sz="1750" dirty="0">
                <a:solidFill>
                  <a:srgbClr val="DAD1E6"/>
                </a:solidFill>
                <a:latin typeface="Georgia" panose="02040502050405020303" pitchFamily="18" charset="0"/>
                <a:ea typeface="Fira Sans" pitchFamily="34" charset="-122"/>
                <a:cs typeface="Fira Sans" pitchFamily="34" charset="-120"/>
              </a:rPr>
              <a:t>Control your device in a hands-free manner.</a:t>
            </a:r>
            <a:endParaRPr lang="en-US" sz="1750" dirty="0">
              <a:latin typeface="Georgia" panose="02040502050405020303" pitchFamily="18" charset="0"/>
            </a:endParaRPr>
          </a:p>
        </p:txBody>
      </p:sp>
      <p:sp>
        <p:nvSpPr>
          <p:cNvPr id="15" name="Shape 13"/>
          <p:cNvSpPr/>
          <p:nvPr/>
        </p:nvSpPr>
        <p:spPr>
          <a:xfrm>
            <a:off x="7426285" y="5773579"/>
            <a:ext cx="5166122" cy="1724501"/>
          </a:xfrm>
          <a:prstGeom prst="roundRect">
            <a:avLst>
              <a:gd name="adj" fmla="val 3865"/>
            </a:avLst>
          </a:prstGeom>
          <a:solidFill>
            <a:srgbClr val="312140"/>
          </a:solidFill>
          <a:ln/>
        </p:spPr>
      </p:sp>
      <p:sp>
        <p:nvSpPr>
          <p:cNvPr id="16" name="Text 14"/>
          <p:cNvSpPr/>
          <p:nvPr/>
        </p:nvSpPr>
        <p:spPr>
          <a:xfrm>
            <a:off x="7644944" y="6151200"/>
            <a:ext cx="3977640" cy="347186"/>
          </a:xfrm>
          <a:prstGeom prst="rect">
            <a:avLst/>
          </a:prstGeom>
          <a:noFill/>
          <a:ln/>
        </p:spPr>
        <p:txBody>
          <a:bodyPr wrap="none" rtlCol="0" anchor="t"/>
          <a:lstStyle/>
          <a:p>
            <a:pPr marL="0" indent="0">
              <a:lnSpc>
                <a:spcPts val="2734"/>
              </a:lnSpc>
              <a:buNone/>
            </a:pPr>
            <a:r>
              <a:rPr lang="en-US" sz="2187" b="1" dirty="0">
                <a:solidFill>
                  <a:srgbClr val="FF726D"/>
                </a:solidFill>
                <a:latin typeface="Georgia" panose="02040502050405020303" pitchFamily="18" charset="0"/>
                <a:ea typeface="Inconsolata" pitchFamily="34" charset="-122"/>
                <a:cs typeface="Inconsolata" pitchFamily="34" charset="-120"/>
              </a:rPr>
              <a:t>Instant Access to Information</a:t>
            </a:r>
            <a:endParaRPr lang="en-US" sz="2187" dirty="0">
              <a:latin typeface="Georgia" panose="02040502050405020303" pitchFamily="18" charset="0"/>
            </a:endParaRPr>
          </a:p>
        </p:txBody>
      </p:sp>
      <p:sp>
        <p:nvSpPr>
          <p:cNvPr id="17" name="Text 15"/>
          <p:cNvSpPr/>
          <p:nvPr/>
        </p:nvSpPr>
        <p:spPr>
          <a:xfrm>
            <a:off x="7648456" y="6670435"/>
            <a:ext cx="4721781" cy="710803"/>
          </a:xfrm>
          <a:prstGeom prst="rect">
            <a:avLst/>
          </a:prstGeom>
          <a:noFill/>
          <a:ln/>
        </p:spPr>
        <p:txBody>
          <a:bodyPr wrap="square" rtlCol="0" anchor="t"/>
          <a:lstStyle/>
          <a:p>
            <a:pPr marL="0" indent="0">
              <a:lnSpc>
                <a:spcPts val="2799"/>
              </a:lnSpc>
              <a:buNone/>
            </a:pPr>
            <a:r>
              <a:rPr lang="en-US" sz="1750" dirty="0">
                <a:solidFill>
                  <a:srgbClr val="DAD1E6"/>
                </a:solidFill>
                <a:latin typeface="Georgia" panose="02040502050405020303" pitchFamily="18" charset="0"/>
                <a:ea typeface="Fira Sans" pitchFamily="34" charset="-122"/>
                <a:cs typeface="Fira Sans" pitchFamily="34" charset="-120"/>
              </a:rPr>
              <a:t>Get information on any topic, from weather updates to the latest news.</a:t>
            </a:r>
            <a:endParaRPr lang="en-US" sz="1750" dirty="0">
              <a:latin typeface="Georgia" panose="02040502050405020303" pitchFamily="18" charset="0"/>
            </a:endParaRPr>
          </a:p>
        </p:txBody>
      </p:sp>
    </p:spTree>
    <p:extLst>
      <p:ext uri="{BB962C8B-B14F-4D97-AF65-F5344CB8AC3E}">
        <p14:creationId xmlns:p14="http://schemas.microsoft.com/office/powerpoint/2010/main" val="2000728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1000"/>
                                        <p:tgtEl>
                                          <p:spTgt spid="15"/>
                                        </p:tgtEl>
                                      </p:cBhvr>
                                    </p:animEffect>
                                    <p:anim calcmode="lin" valueType="num">
                                      <p:cBhvr>
                                        <p:cTn id="51" dur="1000" fill="hold"/>
                                        <p:tgtEl>
                                          <p:spTgt spid="15"/>
                                        </p:tgtEl>
                                        <p:attrNameLst>
                                          <p:attrName>ppt_x</p:attrName>
                                        </p:attrNameLst>
                                      </p:cBhvr>
                                      <p:tavLst>
                                        <p:tav tm="0">
                                          <p:val>
                                            <p:strVal val="#ppt_x"/>
                                          </p:val>
                                        </p:tav>
                                        <p:tav tm="100000">
                                          <p:val>
                                            <p:strVal val="#ppt_x"/>
                                          </p:val>
                                        </p:tav>
                                      </p:tavLst>
                                    </p:anim>
                                    <p:anim calcmode="lin" valueType="num">
                                      <p:cBhvr>
                                        <p:cTn id="52" dur="1000" fill="hold"/>
                                        <p:tgtEl>
                                          <p:spTgt spid="15"/>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anim calcmode="lin" valueType="num">
                                      <p:cBhvr>
                                        <p:cTn id="56" dur="1000" fill="hold"/>
                                        <p:tgtEl>
                                          <p:spTgt spid="16"/>
                                        </p:tgtEl>
                                        <p:attrNameLst>
                                          <p:attrName>ppt_x</p:attrName>
                                        </p:attrNameLst>
                                      </p:cBhvr>
                                      <p:tavLst>
                                        <p:tav tm="0">
                                          <p:val>
                                            <p:strVal val="#ppt_x"/>
                                          </p:val>
                                        </p:tav>
                                        <p:tav tm="100000">
                                          <p:val>
                                            <p:strVal val="#ppt_x"/>
                                          </p:val>
                                        </p:tav>
                                      </p:tavLst>
                                    </p:anim>
                                    <p:anim calcmode="lin" valueType="num">
                                      <p:cBhvr>
                                        <p:cTn id="57" dur="1000" fill="hold"/>
                                        <p:tgtEl>
                                          <p:spTgt spid="16"/>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1000"/>
                                        <p:tgtEl>
                                          <p:spTgt spid="17"/>
                                        </p:tgtEl>
                                      </p:cBhvr>
                                    </p:animEffect>
                                    <p:anim calcmode="lin" valueType="num">
                                      <p:cBhvr>
                                        <p:cTn id="61" dur="1000" fill="hold"/>
                                        <p:tgtEl>
                                          <p:spTgt spid="17"/>
                                        </p:tgtEl>
                                        <p:attrNameLst>
                                          <p:attrName>ppt_x</p:attrName>
                                        </p:attrNameLst>
                                      </p:cBhvr>
                                      <p:tavLst>
                                        <p:tav tm="0">
                                          <p:val>
                                            <p:strVal val="#ppt_x"/>
                                          </p:val>
                                        </p:tav>
                                        <p:tav tm="100000">
                                          <p:val>
                                            <p:strVal val="#ppt_x"/>
                                          </p:val>
                                        </p:tav>
                                      </p:tavLst>
                                    </p:anim>
                                    <p:anim calcmode="lin" valueType="num">
                                      <p:cBhvr>
                                        <p:cTn id="62" dur="1000" fill="hold"/>
                                        <p:tgtEl>
                                          <p:spTgt spid="17"/>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1000"/>
                                        <p:tgtEl>
                                          <p:spTgt spid="12"/>
                                        </p:tgtEl>
                                      </p:cBhvr>
                                    </p:animEffect>
                                    <p:anim calcmode="lin" valueType="num">
                                      <p:cBhvr>
                                        <p:cTn id="66" dur="1000" fill="hold"/>
                                        <p:tgtEl>
                                          <p:spTgt spid="12"/>
                                        </p:tgtEl>
                                        <p:attrNameLst>
                                          <p:attrName>ppt_x</p:attrName>
                                        </p:attrNameLst>
                                      </p:cBhvr>
                                      <p:tavLst>
                                        <p:tav tm="0">
                                          <p:val>
                                            <p:strVal val="#ppt_x"/>
                                          </p:val>
                                        </p:tav>
                                        <p:tav tm="100000">
                                          <p:val>
                                            <p:strVal val="#ppt_x"/>
                                          </p:val>
                                        </p:tav>
                                      </p:tavLst>
                                    </p:anim>
                                    <p:anim calcmode="lin" valueType="num">
                                      <p:cBhvr>
                                        <p:cTn id="67" dur="1000" fill="hold"/>
                                        <p:tgtEl>
                                          <p:spTgt spid="12"/>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1000"/>
                                        <p:tgtEl>
                                          <p:spTgt spid="13"/>
                                        </p:tgtEl>
                                      </p:cBhvr>
                                    </p:animEffect>
                                    <p:anim calcmode="lin" valueType="num">
                                      <p:cBhvr>
                                        <p:cTn id="71" dur="1000" fill="hold"/>
                                        <p:tgtEl>
                                          <p:spTgt spid="13"/>
                                        </p:tgtEl>
                                        <p:attrNameLst>
                                          <p:attrName>ppt_x</p:attrName>
                                        </p:attrNameLst>
                                      </p:cBhvr>
                                      <p:tavLst>
                                        <p:tav tm="0">
                                          <p:val>
                                            <p:strVal val="#ppt_x"/>
                                          </p:val>
                                        </p:tav>
                                        <p:tav tm="100000">
                                          <p:val>
                                            <p:strVal val="#ppt_x"/>
                                          </p:val>
                                        </p:tav>
                                      </p:tavLst>
                                    </p:anim>
                                    <p:anim calcmode="lin" valueType="num">
                                      <p:cBhvr>
                                        <p:cTn id="72" dur="1000" fill="hold"/>
                                        <p:tgtEl>
                                          <p:spTgt spid="13"/>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1000"/>
                                        <p:tgtEl>
                                          <p:spTgt spid="14"/>
                                        </p:tgtEl>
                                      </p:cBhvr>
                                    </p:animEffect>
                                    <p:anim calcmode="lin" valueType="num">
                                      <p:cBhvr>
                                        <p:cTn id="76" dur="1000" fill="hold"/>
                                        <p:tgtEl>
                                          <p:spTgt spid="14"/>
                                        </p:tgtEl>
                                        <p:attrNameLst>
                                          <p:attrName>ppt_x</p:attrName>
                                        </p:attrNameLst>
                                      </p:cBhvr>
                                      <p:tavLst>
                                        <p:tav tm="0">
                                          <p:val>
                                            <p:strVal val="#ppt_x"/>
                                          </p:val>
                                        </p:tav>
                                        <p:tav tm="100000">
                                          <p:val>
                                            <p:strVal val="#ppt_x"/>
                                          </p:val>
                                        </p:tav>
                                      </p:tavLst>
                                    </p:anim>
                                    <p:anim calcmode="lin" valueType="num">
                                      <p:cBhvr>
                                        <p:cTn id="7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1" grpId="0" animBg="1"/>
      <p:bldP spid="13" grpId="0" animBg="1"/>
      <p:bldP spid="14" grpId="0" animBg="1"/>
      <p:bldP spid="16" grpId="0"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5911294" y="571441"/>
            <a:ext cx="3075051" cy="627578"/>
          </a:xfrm>
          <a:prstGeom prst="rect">
            <a:avLst/>
          </a:prstGeom>
          <a:noFill/>
          <a:ln/>
        </p:spPr>
        <p:txBody>
          <a:bodyPr wrap="none" rtlCol="0" anchor="t"/>
          <a:lstStyle/>
          <a:p>
            <a:pPr marL="0" indent="0">
              <a:lnSpc>
                <a:spcPts val="4941"/>
              </a:lnSpc>
              <a:buNone/>
            </a:pPr>
            <a:r>
              <a:rPr lang="en-US" sz="3953" b="1" dirty="0">
                <a:solidFill>
                  <a:srgbClr val="FF726D"/>
                </a:solidFill>
                <a:latin typeface="Algerian" panose="04020705040A02060702" pitchFamily="82" charset="0"/>
                <a:ea typeface="Inconsolata" pitchFamily="34" charset="-122"/>
                <a:cs typeface="Inconsolata" pitchFamily="34" charset="-120"/>
              </a:rPr>
              <a:t>Conclusion</a:t>
            </a:r>
            <a:endParaRPr lang="en-US" sz="3953" dirty="0">
              <a:latin typeface="Algerian" panose="04020705040A02060702" pitchFamily="82" charset="0"/>
            </a:endParaRPr>
          </a:p>
        </p:txBody>
      </p:sp>
      <p:sp>
        <p:nvSpPr>
          <p:cNvPr id="5" name="Text 3"/>
          <p:cNvSpPr/>
          <p:nvPr/>
        </p:nvSpPr>
        <p:spPr>
          <a:xfrm>
            <a:off x="2545794" y="1581745"/>
            <a:ext cx="9538692" cy="964049"/>
          </a:xfrm>
          <a:prstGeom prst="rect">
            <a:avLst/>
          </a:prstGeom>
          <a:noFill/>
          <a:ln/>
        </p:spPr>
        <p:txBody>
          <a:bodyPr wrap="square" rtlCol="0" anchor="t"/>
          <a:lstStyle/>
          <a:p>
            <a:pPr marL="285750" indent="-285750">
              <a:lnSpc>
                <a:spcPts val="2530"/>
              </a:lnSpc>
              <a:buFont typeface="Wingdings" panose="05000000000000000000" pitchFamily="2" charset="2"/>
              <a:buChar char="v"/>
            </a:pPr>
            <a:r>
              <a:rPr lang="en-US" sz="1581" dirty="0">
                <a:solidFill>
                  <a:srgbClr val="DAD1E6"/>
                </a:solidFill>
                <a:latin typeface="Georgia" panose="02040502050405020303" pitchFamily="18" charset="0"/>
                <a:ea typeface="Fira Sans" pitchFamily="34" charset="-122"/>
                <a:cs typeface="Fira Sans" pitchFamily="34" charset="-120"/>
              </a:rPr>
              <a:t>Building a personal virtual assistant can be challenging, but it can also be rewarding. With the advancements in AI and machine learning, the future of personal virtual assistants is exciting and holds much promise.</a:t>
            </a:r>
            <a:endParaRPr lang="en-US" sz="1581" dirty="0">
              <a:latin typeface="Georgia" panose="02040502050405020303" pitchFamily="18" charset="0"/>
            </a:endParaRPr>
          </a:p>
        </p:txBody>
      </p:sp>
      <p:pic>
        <p:nvPicPr>
          <p:cNvPr id="6" name="Image 0" descr="preencoded.png"/>
          <p:cNvPicPr>
            <a:picLocks noChangeAspect="1"/>
          </p:cNvPicPr>
          <p:nvPr/>
        </p:nvPicPr>
        <p:blipFill>
          <a:blip r:embed="rId3"/>
          <a:stretch>
            <a:fillRect/>
          </a:stretch>
        </p:blipFill>
        <p:spPr>
          <a:xfrm>
            <a:off x="2610386" y="3103126"/>
            <a:ext cx="4618792" cy="28545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 4"/>
          <p:cNvSpPr/>
          <p:nvPr/>
        </p:nvSpPr>
        <p:spPr>
          <a:xfrm>
            <a:off x="2545794" y="6262598"/>
            <a:ext cx="4618792" cy="627459"/>
          </a:xfrm>
          <a:prstGeom prst="rect">
            <a:avLst/>
          </a:prstGeom>
          <a:noFill/>
          <a:ln/>
        </p:spPr>
        <p:txBody>
          <a:bodyPr wrap="square" rtlCol="0" anchor="t"/>
          <a:lstStyle/>
          <a:p>
            <a:pPr marL="0" indent="0" algn="l">
              <a:lnSpc>
                <a:spcPts val="2471"/>
              </a:lnSpc>
              <a:buNone/>
            </a:pPr>
            <a:r>
              <a:rPr lang="en-US" sz="1977" b="1" dirty="0">
                <a:solidFill>
                  <a:srgbClr val="FF726D"/>
                </a:solidFill>
                <a:latin typeface="Georgia" panose="02040502050405020303" pitchFamily="18" charset="0"/>
                <a:ea typeface="Inconsolata" pitchFamily="34" charset="-122"/>
                <a:cs typeface="Inconsolata" pitchFamily="34" charset="-120"/>
              </a:rPr>
              <a:t>Personal Virtual Assistants in the Future</a:t>
            </a:r>
            <a:endParaRPr lang="en-US" sz="1977" dirty="0">
              <a:latin typeface="Georgia" panose="02040502050405020303" pitchFamily="18" charset="0"/>
            </a:endParaRPr>
          </a:p>
        </p:txBody>
      </p:sp>
      <p:sp>
        <p:nvSpPr>
          <p:cNvPr id="8" name="Text 5"/>
          <p:cNvSpPr/>
          <p:nvPr/>
        </p:nvSpPr>
        <p:spPr>
          <a:xfrm>
            <a:off x="2545794" y="6996586"/>
            <a:ext cx="4618792" cy="964049"/>
          </a:xfrm>
          <a:prstGeom prst="rect">
            <a:avLst/>
          </a:prstGeom>
          <a:noFill/>
          <a:ln/>
        </p:spPr>
        <p:txBody>
          <a:bodyPr wrap="square" rtlCol="0" anchor="t"/>
          <a:lstStyle/>
          <a:p>
            <a:pPr marL="0" indent="0" algn="l">
              <a:lnSpc>
                <a:spcPts val="2530"/>
              </a:lnSpc>
              <a:buNone/>
            </a:pPr>
            <a:r>
              <a:rPr lang="en-US" sz="1581" dirty="0">
                <a:solidFill>
                  <a:srgbClr val="DAD1E6"/>
                </a:solidFill>
                <a:latin typeface="Georgia" panose="02040502050405020303" pitchFamily="18" charset="0"/>
                <a:ea typeface="Fira Sans" pitchFamily="34" charset="-122"/>
                <a:cs typeface="Fira Sans" pitchFamily="34" charset="-120"/>
              </a:rPr>
              <a:t>Personal Virtual Assistants are the future of productivity and convenience. Expect incredible innovation in this field in the years to come.</a:t>
            </a:r>
            <a:endParaRPr lang="en-US" sz="1581" dirty="0">
              <a:latin typeface="Georgia" panose="02040502050405020303" pitchFamily="18" charset="0"/>
            </a:endParaRPr>
          </a:p>
        </p:txBody>
      </p:sp>
      <p:pic>
        <p:nvPicPr>
          <p:cNvPr id="9" name="Image 1" descr="preencoded.png"/>
          <p:cNvPicPr>
            <a:picLocks noChangeAspect="1"/>
          </p:cNvPicPr>
          <p:nvPr/>
        </p:nvPicPr>
        <p:blipFill>
          <a:blip r:embed="rId4"/>
          <a:stretch>
            <a:fillRect/>
          </a:stretch>
        </p:blipFill>
        <p:spPr>
          <a:xfrm>
            <a:off x="7852767" y="3103126"/>
            <a:ext cx="4618792" cy="28545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 6"/>
          <p:cNvSpPr/>
          <p:nvPr/>
        </p:nvSpPr>
        <p:spPr>
          <a:xfrm>
            <a:off x="9310355" y="6288074"/>
            <a:ext cx="2008108" cy="313730"/>
          </a:xfrm>
          <a:prstGeom prst="rect">
            <a:avLst/>
          </a:prstGeom>
          <a:noFill/>
          <a:ln/>
        </p:spPr>
        <p:txBody>
          <a:bodyPr wrap="none" rtlCol="0" anchor="t"/>
          <a:lstStyle/>
          <a:p>
            <a:pPr marL="0" indent="0" algn="l">
              <a:lnSpc>
                <a:spcPts val="2471"/>
              </a:lnSpc>
              <a:buNone/>
            </a:pPr>
            <a:r>
              <a:rPr lang="en-US" sz="1977" b="1" dirty="0">
                <a:solidFill>
                  <a:srgbClr val="FF726D"/>
                </a:solidFill>
                <a:latin typeface="Georgia" panose="02040502050405020303" pitchFamily="18" charset="0"/>
                <a:ea typeface="Inconsolata" pitchFamily="34" charset="-122"/>
                <a:cs typeface="Inconsolata" pitchFamily="34" charset="-120"/>
              </a:rPr>
              <a:t>Q&amp;A Session</a:t>
            </a:r>
            <a:endParaRPr lang="en-US" sz="1977" dirty="0">
              <a:latin typeface="Georgia" panose="02040502050405020303" pitchFamily="18" charset="0"/>
            </a:endParaRPr>
          </a:p>
        </p:txBody>
      </p:sp>
      <p:sp>
        <p:nvSpPr>
          <p:cNvPr id="11" name="Text 7"/>
          <p:cNvSpPr/>
          <p:nvPr/>
        </p:nvSpPr>
        <p:spPr>
          <a:xfrm>
            <a:off x="8005013" y="6893054"/>
            <a:ext cx="4618792" cy="1285399"/>
          </a:xfrm>
          <a:prstGeom prst="rect">
            <a:avLst/>
          </a:prstGeom>
          <a:noFill/>
          <a:ln/>
        </p:spPr>
        <p:txBody>
          <a:bodyPr wrap="square" rtlCol="0" anchor="t"/>
          <a:lstStyle/>
          <a:p>
            <a:pPr marL="0" indent="0" algn="l">
              <a:lnSpc>
                <a:spcPts val="2530"/>
              </a:lnSpc>
              <a:buNone/>
            </a:pPr>
            <a:r>
              <a:rPr lang="en-US" sz="1581" dirty="0">
                <a:solidFill>
                  <a:srgbClr val="DAD1E6"/>
                </a:solidFill>
                <a:latin typeface="Georgia" panose="02040502050405020303" pitchFamily="18" charset="0"/>
                <a:ea typeface="Fira Sans" pitchFamily="34" charset="-122"/>
                <a:cs typeface="Fira Sans" pitchFamily="34" charset="-120"/>
              </a:rPr>
              <a:t>We hope our presentation provided helpful insights. We now welcome any questions you may have concerning the creation and use of personal virtual assistants.</a:t>
            </a:r>
            <a:endParaRPr lang="en-US" sz="1581" dirty="0">
              <a:latin typeface="Georgia" panose="02040502050405020303" pitchFamily="18" charset="0"/>
            </a:endParaRPr>
          </a:p>
        </p:txBody>
      </p:sp>
    </p:spTree>
    <p:extLst>
      <p:ext uri="{BB962C8B-B14F-4D97-AF65-F5344CB8AC3E}">
        <p14:creationId xmlns:p14="http://schemas.microsoft.com/office/powerpoint/2010/main" val="1155291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0"/>
                                  </p:stCondLst>
                                  <p:childTnLst>
                                    <p:animClr clrSpc="rgb" dir="cw">
                                      <p:cBhvr>
                                        <p:cTn id="6" dur="2000" fill="hold"/>
                                        <p:tgtEl>
                                          <p:spTgt spid="4"/>
                                        </p:tgtEl>
                                        <p:attrNameLst>
                                          <p:attrName>stroke.color</p:attrName>
                                        </p:attrNameLst>
                                      </p:cBhvr>
                                      <p:to>
                                        <a:schemeClr val="accent2"/>
                                      </p:to>
                                    </p:animClr>
                                    <p:set>
                                      <p:cBhvr>
                                        <p:cTn id="7" dur="2000" fill="hold"/>
                                        <p:tgtEl>
                                          <p:spTgt spid="4"/>
                                        </p:tgtEl>
                                        <p:attrNameLst>
                                          <p:attrName>stroke.on</p:attrName>
                                        </p:attrNameLst>
                                      </p:cBhvr>
                                      <p:to>
                                        <p:strVal val="true"/>
                                      </p:to>
                                    </p:set>
                                  </p:childTnLst>
                                </p:cTn>
                              </p:par>
                            </p:childTnLst>
                          </p:cTn>
                        </p:par>
                        <p:par>
                          <p:cTn id="8" fill="hold">
                            <p:stCondLst>
                              <p:cond delay="2000"/>
                            </p:stCondLst>
                            <p:childTnLst>
                              <p:par>
                                <p:cTn id="9" presetID="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2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1000"/>
                                        <p:tgtEl>
                                          <p:spTgt spid="6"/>
                                        </p:tgtEl>
                                      </p:cBhvr>
                                    </p:animEffect>
                                  </p:childTnLst>
                                </p:cTn>
                              </p:par>
                            </p:childTnLst>
                          </p:cTn>
                        </p:par>
                        <p:par>
                          <p:cTn id="17" fill="hold">
                            <p:stCondLst>
                              <p:cond delay="3500"/>
                            </p:stCondLst>
                            <p:childTnLst>
                              <p:par>
                                <p:cTn id="18" presetID="2" presetClass="entr" presetSubtype="4"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5000"/>
                            </p:stCondLst>
                            <p:childTnLst>
                              <p:par>
                                <p:cTn id="29" presetID="22" presetClass="entr" presetSubtype="4"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1000"/>
                                        <p:tgtEl>
                                          <p:spTgt spid="9"/>
                                        </p:tgtEl>
                                      </p:cBhvr>
                                    </p:animEffect>
                                  </p:childTnLst>
                                </p:cTn>
                              </p:par>
                            </p:childTnLst>
                          </p:cTn>
                        </p:par>
                        <p:par>
                          <p:cTn id="32" fill="hold">
                            <p:stCondLst>
                              <p:cond delay="6000"/>
                            </p:stCondLst>
                            <p:childTnLst>
                              <p:par>
                                <p:cTn id="33" presetID="2" presetClass="entr" presetSubtype="4"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par>
                          <p:cTn id="37" fill="hold">
                            <p:stCondLst>
                              <p:cond delay="6500"/>
                            </p:stCondLst>
                            <p:childTnLst>
                              <p:par>
                                <p:cTn id="38" presetID="42" presetClass="entr" presetSubtype="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6319599" y="333136"/>
            <a:ext cx="7477601" cy="3053002"/>
          </a:xfrm>
          <a:prstGeom prst="rect">
            <a:avLst/>
          </a:prstGeom>
          <a:noFill/>
          <a:ln/>
        </p:spPr>
        <p:txBody>
          <a:bodyPr wrap="square" rtlCol="0" anchor="t"/>
          <a:lstStyle/>
          <a:p>
            <a:pPr marL="0" indent="0">
              <a:lnSpc>
                <a:spcPts val="5468"/>
              </a:lnSpc>
              <a:buNone/>
            </a:pPr>
            <a:r>
              <a:rPr lang="en-US" sz="4374" b="1" dirty="0">
                <a:solidFill>
                  <a:srgbClr val="FF726D"/>
                </a:solidFill>
                <a:latin typeface="Algerian" panose="04020705040A02060702" pitchFamily="82" charset="0"/>
                <a:ea typeface="Inconsolata" pitchFamily="34" charset="-122"/>
                <a:cs typeface="Inconsolata" pitchFamily="34" charset="-120"/>
              </a:rPr>
              <a:t>Technical Aspects of </a:t>
            </a:r>
            <a:r>
              <a:rPr lang="en-US" sz="4374" b="1" dirty="0" smtClean="0">
                <a:solidFill>
                  <a:srgbClr val="FF726D"/>
                </a:solidFill>
                <a:latin typeface="Algerian" panose="04020705040A02060702" pitchFamily="82" charset="0"/>
                <a:ea typeface="Inconsolata" pitchFamily="34" charset="-122"/>
                <a:cs typeface="Inconsolata" pitchFamily="34" charset="-120"/>
              </a:rPr>
              <a:t>Virtual Assistant: </a:t>
            </a:r>
            <a:r>
              <a:rPr lang="en-US" sz="4374" b="1" dirty="0">
                <a:solidFill>
                  <a:srgbClr val="FF726D"/>
                </a:solidFill>
                <a:latin typeface="Algerian" panose="04020705040A02060702" pitchFamily="82" charset="0"/>
                <a:ea typeface="Inconsolata" pitchFamily="34" charset="-122"/>
                <a:cs typeface="Inconsolata" pitchFamily="34" charset="-120"/>
              </a:rPr>
              <a:t>Unveiling the Inner Workings</a:t>
            </a:r>
            <a:endParaRPr lang="en-US" sz="4374" dirty="0">
              <a:latin typeface="Algerian" panose="04020705040A02060702" pitchFamily="82" charset="0"/>
            </a:endParaRPr>
          </a:p>
        </p:txBody>
      </p:sp>
      <p:sp>
        <p:nvSpPr>
          <p:cNvPr id="5" name="Text 3"/>
          <p:cNvSpPr/>
          <p:nvPr/>
        </p:nvSpPr>
        <p:spPr>
          <a:xfrm>
            <a:off x="6319598" y="3901320"/>
            <a:ext cx="7477601" cy="3596759"/>
          </a:xfrm>
          <a:prstGeom prst="rect">
            <a:avLst/>
          </a:prstGeom>
          <a:noFill/>
          <a:ln/>
        </p:spPr>
        <p:txBody>
          <a:bodyPr wrap="square" rtlCol="0" anchor="t"/>
          <a:lstStyle/>
          <a:p>
            <a:pPr marL="285750" indent="-285750">
              <a:lnSpc>
                <a:spcPts val="2799"/>
              </a:lnSpc>
              <a:buFont typeface="Wingdings" panose="05000000000000000000" pitchFamily="2" charset="2"/>
              <a:buChar char="Ø"/>
            </a:pPr>
            <a:r>
              <a:rPr lang="en-US" sz="1750" dirty="0">
                <a:solidFill>
                  <a:srgbClr val="DAD1E6"/>
                </a:solidFill>
                <a:latin typeface="Georgia" panose="02040502050405020303" pitchFamily="18" charset="0"/>
                <a:ea typeface="Fira Sans" pitchFamily="34" charset="-122"/>
                <a:cs typeface="Fira Sans" pitchFamily="34" charset="-120"/>
              </a:rPr>
              <a:t>Dive into the intricate architecture and design principles of v</a:t>
            </a:r>
            <a:r>
              <a:rPr lang="en-US" sz="1750" dirty="0" smtClean="0">
                <a:solidFill>
                  <a:srgbClr val="DAD1E6"/>
                </a:solidFill>
                <a:latin typeface="Georgia" panose="02040502050405020303" pitchFamily="18" charset="0"/>
                <a:ea typeface="Fira Sans" pitchFamily="34" charset="-122"/>
                <a:cs typeface="Fira Sans" pitchFamily="34" charset="-120"/>
              </a:rPr>
              <a:t>irtual assistant. </a:t>
            </a:r>
            <a:r>
              <a:rPr lang="en-US" sz="1750" dirty="0">
                <a:solidFill>
                  <a:srgbClr val="DAD1E6"/>
                </a:solidFill>
                <a:latin typeface="Georgia" panose="02040502050405020303" pitchFamily="18" charset="0"/>
                <a:ea typeface="Fira Sans" pitchFamily="34" charset="-122"/>
                <a:cs typeface="Fira Sans" pitchFamily="34" charset="-120"/>
              </a:rPr>
              <a:t>Gain insights into the cutting-edge technologies powering natural language processing, voice recognition, and smart device integration, enabling a frictionless user experience</a:t>
            </a:r>
            <a:r>
              <a:rPr lang="en-US" sz="1750" dirty="0" smtClean="0">
                <a:solidFill>
                  <a:srgbClr val="DAD1E6"/>
                </a:solidFill>
                <a:latin typeface="Georgia" panose="02040502050405020303" pitchFamily="18" charset="0"/>
                <a:ea typeface="Fira Sans" pitchFamily="34" charset="-122"/>
                <a:cs typeface="Fira Sans" pitchFamily="34" charset="-120"/>
              </a:rPr>
              <a:t>.</a:t>
            </a:r>
          </a:p>
          <a:p>
            <a:pPr marL="285750" indent="-285750">
              <a:lnSpc>
                <a:spcPts val="2799"/>
              </a:lnSpc>
              <a:buFont typeface="Wingdings" panose="05000000000000000000" pitchFamily="2" charset="2"/>
              <a:buChar char="Ø"/>
            </a:pPr>
            <a:endParaRPr lang="en-US" sz="1750" dirty="0">
              <a:solidFill>
                <a:srgbClr val="DAD1E6"/>
              </a:solidFill>
              <a:latin typeface="Georgia" panose="02040502050405020303" pitchFamily="18" charset="0"/>
              <a:ea typeface="Fira Sans" pitchFamily="34" charset="-122"/>
            </a:endParaRPr>
          </a:p>
          <a:p>
            <a:pPr marL="285750" indent="-285750">
              <a:lnSpc>
                <a:spcPts val="2799"/>
              </a:lnSpc>
              <a:buFont typeface="Wingdings" panose="05000000000000000000" pitchFamily="2" charset="2"/>
              <a:buChar char="Ø"/>
            </a:pPr>
            <a:r>
              <a:rPr lang="en-US" sz="1750" dirty="0" smtClean="0">
                <a:solidFill>
                  <a:srgbClr val="DAD1E6"/>
                </a:solidFill>
                <a:latin typeface="Georgia" panose="02040502050405020303" pitchFamily="18" charset="0"/>
                <a:ea typeface="Fira Sans" pitchFamily="34" charset="-122"/>
                <a:cs typeface="Fira Sans" pitchFamily="34" charset="-120"/>
              </a:rPr>
              <a:t>Embrace </a:t>
            </a:r>
            <a:r>
              <a:rPr lang="en-US" sz="1750" dirty="0">
                <a:solidFill>
                  <a:srgbClr val="DAD1E6"/>
                </a:solidFill>
                <a:latin typeface="Georgia" panose="02040502050405020303" pitchFamily="18" charset="0"/>
                <a:ea typeface="Fira Sans" pitchFamily="34" charset="-122"/>
                <a:cs typeface="Fira Sans" pitchFamily="34" charset="-120"/>
              </a:rPr>
              <a:t>the possibilities that private virtual assistants bring to smart homes, enhancing convenience, efficiency, and creating an intelligent living environment.</a:t>
            </a:r>
            <a:endParaRPr lang="en-US" sz="1750" dirty="0">
              <a:latin typeface="Georgia" panose="02040502050405020303" pitchFamily="18" charset="0"/>
            </a:endParaRPr>
          </a:p>
          <a:p>
            <a:pPr marL="285750" indent="-285750">
              <a:lnSpc>
                <a:spcPts val="2799"/>
              </a:lnSpc>
              <a:buFont typeface="Wingdings" panose="05000000000000000000" pitchFamily="2" charset="2"/>
              <a:buChar char="Ø"/>
            </a:pPr>
            <a:endParaRPr lang="en-US" sz="1750" dirty="0">
              <a:latin typeface="Georgia" panose="02040502050405020303" pitchFamily="18" charset="0"/>
            </a:endParaRPr>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405288786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6"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par>
                                <p:cTn id="13" presetID="26"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80">
                                          <p:stCondLst>
                                            <p:cond delay="0"/>
                                          </p:stCondLst>
                                        </p:cTn>
                                        <p:tgtEl>
                                          <p:spTgt spid="6"/>
                                        </p:tgtEl>
                                      </p:cBhvr>
                                    </p:animEffect>
                                    <p:anim calcmode="lin" valueType="num">
                                      <p:cBhvr>
                                        <p:cTn id="1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1" dur="26">
                                          <p:stCondLst>
                                            <p:cond delay="650"/>
                                          </p:stCondLst>
                                        </p:cTn>
                                        <p:tgtEl>
                                          <p:spTgt spid="6"/>
                                        </p:tgtEl>
                                      </p:cBhvr>
                                      <p:to x="100000" y="60000"/>
                                    </p:animScale>
                                    <p:animScale>
                                      <p:cBhvr>
                                        <p:cTn id="22" dur="166" decel="50000">
                                          <p:stCondLst>
                                            <p:cond delay="676"/>
                                          </p:stCondLst>
                                        </p:cTn>
                                        <p:tgtEl>
                                          <p:spTgt spid="6"/>
                                        </p:tgtEl>
                                      </p:cBhvr>
                                      <p:to x="100000" y="100000"/>
                                    </p:animScale>
                                    <p:animScale>
                                      <p:cBhvr>
                                        <p:cTn id="23" dur="26">
                                          <p:stCondLst>
                                            <p:cond delay="1312"/>
                                          </p:stCondLst>
                                        </p:cTn>
                                        <p:tgtEl>
                                          <p:spTgt spid="6"/>
                                        </p:tgtEl>
                                      </p:cBhvr>
                                      <p:to x="100000" y="80000"/>
                                    </p:animScale>
                                    <p:animScale>
                                      <p:cBhvr>
                                        <p:cTn id="24" dur="166" decel="50000">
                                          <p:stCondLst>
                                            <p:cond delay="1338"/>
                                          </p:stCondLst>
                                        </p:cTn>
                                        <p:tgtEl>
                                          <p:spTgt spid="6"/>
                                        </p:tgtEl>
                                      </p:cBhvr>
                                      <p:to x="100000" y="100000"/>
                                    </p:animScale>
                                    <p:animScale>
                                      <p:cBhvr>
                                        <p:cTn id="25" dur="26">
                                          <p:stCondLst>
                                            <p:cond delay="1642"/>
                                          </p:stCondLst>
                                        </p:cTn>
                                        <p:tgtEl>
                                          <p:spTgt spid="6"/>
                                        </p:tgtEl>
                                      </p:cBhvr>
                                      <p:to x="100000" y="90000"/>
                                    </p:animScale>
                                    <p:animScale>
                                      <p:cBhvr>
                                        <p:cTn id="26" dur="166" decel="50000">
                                          <p:stCondLst>
                                            <p:cond delay="1668"/>
                                          </p:stCondLst>
                                        </p:cTn>
                                        <p:tgtEl>
                                          <p:spTgt spid="6"/>
                                        </p:tgtEl>
                                      </p:cBhvr>
                                      <p:to x="100000" y="100000"/>
                                    </p:animScale>
                                    <p:animScale>
                                      <p:cBhvr>
                                        <p:cTn id="27" dur="26">
                                          <p:stCondLst>
                                            <p:cond delay="1808"/>
                                          </p:stCondLst>
                                        </p:cTn>
                                        <p:tgtEl>
                                          <p:spTgt spid="6"/>
                                        </p:tgtEl>
                                      </p:cBhvr>
                                      <p:to x="100000" y="95000"/>
                                    </p:animScale>
                                    <p:animScale>
                                      <p:cBhvr>
                                        <p:cTn id="28"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545794" y="713184"/>
            <a:ext cx="8160306" cy="627578"/>
          </a:xfrm>
          <a:prstGeom prst="rect">
            <a:avLst/>
          </a:prstGeom>
          <a:noFill/>
          <a:ln/>
        </p:spPr>
        <p:txBody>
          <a:bodyPr wrap="none" rtlCol="0" anchor="t"/>
          <a:lstStyle/>
          <a:p>
            <a:pPr marL="0" indent="0">
              <a:lnSpc>
                <a:spcPts val="4941"/>
              </a:lnSpc>
              <a:buNone/>
            </a:pPr>
            <a:r>
              <a:rPr lang="en-US" sz="3953" b="1" dirty="0" smtClean="0">
                <a:solidFill>
                  <a:srgbClr val="FF726D"/>
                </a:solidFill>
                <a:latin typeface="Algerian" panose="04020705040A02060702" pitchFamily="82" charset="0"/>
                <a:ea typeface="Inconsolata" pitchFamily="34" charset="-122"/>
                <a:cs typeface="Inconsolata" pitchFamily="34" charset="-120"/>
              </a:rPr>
              <a:t>Based on Artificial Intelligence</a:t>
            </a:r>
            <a:endParaRPr lang="en-US" sz="3953" dirty="0">
              <a:latin typeface="Algerian" panose="04020705040A02060702" pitchFamily="82" charset="0"/>
            </a:endParaRPr>
          </a:p>
        </p:txBody>
      </p:sp>
      <p:sp>
        <p:nvSpPr>
          <p:cNvPr id="5" name="Text 3"/>
          <p:cNvSpPr/>
          <p:nvPr/>
        </p:nvSpPr>
        <p:spPr>
          <a:xfrm>
            <a:off x="2545794" y="1742361"/>
            <a:ext cx="9538692" cy="964049"/>
          </a:xfrm>
          <a:prstGeom prst="rect">
            <a:avLst/>
          </a:prstGeom>
          <a:noFill/>
          <a:ln/>
        </p:spPr>
        <p:txBody>
          <a:bodyPr wrap="square" rtlCol="0" anchor="t"/>
          <a:lstStyle/>
          <a:p>
            <a:pPr marL="285750" indent="-285750">
              <a:lnSpc>
                <a:spcPts val="2530"/>
              </a:lnSpc>
              <a:buFont typeface="Wingdings" panose="05000000000000000000" pitchFamily="2" charset="2"/>
              <a:buChar char="v"/>
            </a:pPr>
            <a:r>
              <a:rPr lang="en-US" sz="1581" dirty="0">
                <a:solidFill>
                  <a:srgbClr val="DAD1E6"/>
                </a:solidFill>
                <a:latin typeface="Georgia" panose="02040502050405020303" pitchFamily="18" charset="0"/>
                <a:ea typeface="Fira Sans" pitchFamily="34" charset="-122"/>
                <a:cs typeface="Fira Sans" pitchFamily="34" charset="-120"/>
              </a:rPr>
              <a:t>AI has been revolutionizing the world with its advancements in machine learning, natural language processing, and computer vision. Machine learning, an integral part of AI, can be used to build personal virtual assistants that provide a personalized experience to its users.</a:t>
            </a:r>
            <a:endParaRPr lang="en-US" sz="1581" dirty="0">
              <a:latin typeface="Georgia" panose="02040502050405020303" pitchFamily="18" charset="0"/>
            </a:endParaRPr>
          </a:p>
        </p:txBody>
      </p:sp>
      <p:pic>
        <p:nvPicPr>
          <p:cNvPr id="6" name="Image 0" descr="preencoded.png"/>
          <p:cNvPicPr>
            <a:picLocks noChangeAspect="1"/>
          </p:cNvPicPr>
          <p:nvPr/>
        </p:nvPicPr>
        <p:blipFill>
          <a:blip r:embed="rId3"/>
          <a:stretch>
            <a:fillRect/>
          </a:stretch>
        </p:blipFill>
        <p:spPr>
          <a:xfrm>
            <a:off x="2545794" y="3183255"/>
            <a:ext cx="4618792" cy="28545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 4"/>
          <p:cNvSpPr/>
          <p:nvPr/>
        </p:nvSpPr>
        <p:spPr>
          <a:xfrm>
            <a:off x="2545794" y="6318285"/>
            <a:ext cx="3886200" cy="313730"/>
          </a:xfrm>
          <a:prstGeom prst="rect">
            <a:avLst/>
          </a:prstGeom>
          <a:noFill/>
          <a:ln/>
        </p:spPr>
        <p:txBody>
          <a:bodyPr wrap="none" rtlCol="0" anchor="t"/>
          <a:lstStyle/>
          <a:p>
            <a:pPr marL="0" indent="0" algn="l">
              <a:lnSpc>
                <a:spcPts val="2471"/>
              </a:lnSpc>
              <a:buNone/>
            </a:pPr>
            <a:r>
              <a:rPr lang="en-US" sz="1977" b="1" dirty="0">
                <a:solidFill>
                  <a:srgbClr val="FF726D"/>
                </a:solidFill>
                <a:latin typeface="Georgia" panose="02040502050405020303" pitchFamily="18" charset="0"/>
                <a:ea typeface="Inconsolata" pitchFamily="34" charset="-122"/>
                <a:cs typeface="Inconsolata" pitchFamily="34" charset="-120"/>
              </a:rPr>
              <a:t>The Rise of Virtual Assistants</a:t>
            </a:r>
            <a:endParaRPr lang="en-US" sz="1977" dirty="0">
              <a:latin typeface="Georgia" panose="02040502050405020303" pitchFamily="18" charset="0"/>
            </a:endParaRPr>
          </a:p>
        </p:txBody>
      </p:sp>
      <p:sp>
        <p:nvSpPr>
          <p:cNvPr id="8" name="Text 5"/>
          <p:cNvSpPr/>
          <p:nvPr/>
        </p:nvSpPr>
        <p:spPr>
          <a:xfrm>
            <a:off x="2545794" y="6896125"/>
            <a:ext cx="4618792" cy="964049"/>
          </a:xfrm>
          <a:prstGeom prst="rect">
            <a:avLst/>
          </a:prstGeom>
          <a:noFill/>
          <a:ln/>
        </p:spPr>
        <p:txBody>
          <a:bodyPr wrap="square" rtlCol="0" anchor="t"/>
          <a:lstStyle/>
          <a:p>
            <a:pPr marL="0" indent="0" algn="l">
              <a:lnSpc>
                <a:spcPts val="2530"/>
              </a:lnSpc>
              <a:buNone/>
            </a:pPr>
            <a:r>
              <a:rPr lang="en-US" sz="1581" dirty="0">
                <a:solidFill>
                  <a:srgbClr val="DAD1E6"/>
                </a:solidFill>
                <a:latin typeface="Georgia" panose="02040502050405020303" pitchFamily="18" charset="0"/>
                <a:ea typeface="Fira Sans" pitchFamily="34" charset="-122"/>
                <a:cs typeface="Fira Sans" pitchFamily="34" charset="-120"/>
              </a:rPr>
              <a:t>Virtual assistants like Siri, Alexa, and Google Assistant have become ubiquitous in the world of AI, paving the way for personal virtual </a:t>
            </a:r>
            <a:r>
              <a:rPr lang="en-US" sz="1581" dirty="0" smtClean="0">
                <a:solidFill>
                  <a:srgbClr val="DAD1E6"/>
                </a:solidFill>
                <a:latin typeface="Georgia" panose="02040502050405020303" pitchFamily="18" charset="0"/>
                <a:ea typeface="Fira Sans" pitchFamily="34" charset="-122"/>
                <a:cs typeface="Fira Sans" pitchFamily="34" charset="-120"/>
              </a:rPr>
              <a:t>assistants</a:t>
            </a:r>
            <a:r>
              <a:rPr lang="en-US" sz="1581" dirty="0">
                <a:solidFill>
                  <a:srgbClr val="DAD1E6"/>
                </a:solidFill>
                <a:latin typeface="Georgia" panose="02040502050405020303" pitchFamily="18" charset="0"/>
                <a:ea typeface="Fira Sans" pitchFamily="34" charset="-122"/>
                <a:cs typeface="Fira Sans" pitchFamily="34" charset="-120"/>
              </a:rPr>
              <a:t>.</a:t>
            </a:r>
            <a:endParaRPr lang="en-US" sz="1581" dirty="0">
              <a:latin typeface="Georgia" panose="02040502050405020303" pitchFamily="18" charset="0"/>
            </a:endParaRPr>
          </a:p>
        </p:txBody>
      </p:sp>
      <p:pic>
        <p:nvPicPr>
          <p:cNvPr id="9" name="Image 1" descr="preencoded.png"/>
          <p:cNvPicPr>
            <a:picLocks noChangeAspect="1"/>
          </p:cNvPicPr>
          <p:nvPr/>
        </p:nvPicPr>
        <p:blipFill>
          <a:blip r:embed="rId4"/>
          <a:stretch>
            <a:fillRect/>
          </a:stretch>
        </p:blipFill>
        <p:spPr>
          <a:xfrm>
            <a:off x="7852767" y="3158201"/>
            <a:ext cx="4618792" cy="28545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Text 6"/>
          <p:cNvSpPr/>
          <p:nvPr/>
        </p:nvSpPr>
        <p:spPr>
          <a:xfrm>
            <a:off x="7973734" y="6300221"/>
            <a:ext cx="2008108" cy="313730"/>
          </a:xfrm>
          <a:prstGeom prst="rect">
            <a:avLst/>
          </a:prstGeom>
          <a:noFill/>
          <a:ln/>
        </p:spPr>
        <p:txBody>
          <a:bodyPr wrap="none" rtlCol="0" anchor="t"/>
          <a:lstStyle/>
          <a:p>
            <a:pPr marL="0" indent="0" algn="l">
              <a:lnSpc>
                <a:spcPts val="2471"/>
              </a:lnSpc>
              <a:buNone/>
            </a:pPr>
            <a:r>
              <a:rPr lang="en-US" sz="1977" b="1" dirty="0">
                <a:solidFill>
                  <a:srgbClr val="FF726D"/>
                </a:solidFill>
                <a:latin typeface="Georgia" panose="02040502050405020303" pitchFamily="18" charset="0"/>
                <a:ea typeface="Inconsolata" pitchFamily="34" charset="-122"/>
                <a:cs typeface="Inconsolata" pitchFamily="34" charset="-120"/>
              </a:rPr>
              <a:t>Smart Speakers</a:t>
            </a:r>
            <a:endParaRPr lang="en-US" sz="1977" dirty="0">
              <a:latin typeface="Georgia" panose="02040502050405020303" pitchFamily="18" charset="0"/>
            </a:endParaRPr>
          </a:p>
        </p:txBody>
      </p:sp>
      <p:sp>
        <p:nvSpPr>
          <p:cNvPr id="11" name="Text 7"/>
          <p:cNvSpPr/>
          <p:nvPr/>
        </p:nvSpPr>
        <p:spPr>
          <a:xfrm>
            <a:off x="7973734" y="6772965"/>
            <a:ext cx="4618792" cy="964049"/>
          </a:xfrm>
          <a:prstGeom prst="rect">
            <a:avLst/>
          </a:prstGeom>
          <a:noFill/>
          <a:ln/>
        </p:spPr>
        <p:txBody>
          <a:bodyPr wrap="square" rtlCol="0" anchor="t"/>
          <a:lstStyle/>
          <a:p>
            <a:pPr marL="0" indent="0" algn="l">
              <a:lnSpc>
                <a:spcPts val="2530"/>
              </a:lnSpc>
              <a:buNone/>
            </a:pPr>
            <a:r>
              <a:rPr lang="en-US" sz="1581" dirty="0">
                <a:solidFill>
                  <a:srgbClr val="DAD1E6"/>
                </a:solidFill>
                <a:latin typeface="Georgia" panose="02040502050405020303" pitchFamily="18" charset="0"/>
                <a:ea typeface="Fira Sans" pitchFamily="34" charset="-122"/>
                <a:cs typeface="Fira Sans" pitchFamily="34" charset="-120"/>
              </a:rPr>
              <a:t>Smart speakers with inbuilt </a:t>
            </a:r>
            <a:r>
              <a:rPr lang="en-US" sz="1581" dirty="0" smtClean="0">
                <a:solidFill>
                  <a:srgbClr val="DAD1E6"/>
                </a:solidFill>
                <a:latin typeface="Georgia" panose="02040502050405020303" pitchFamily="18" charset="0"/>
                <a:ea typeface="Fira Sans" pitchFamily="34" charset="-122"/>
                <a:cs typeface="Fira Sans" pitchFamily="34" charset="-120"/>
              </a:rPr>
              <a:t>virtual </a:t>
            </a:r>
            <a:r>
              <a:rPr lang="en-US" sz="1581" dirty="0">
                <a:solidFill>
                  <a:srgbClr val="DAD1E6"/>
                </a:solidFill>
                <a:latin typeface="Georgia" panose="02040502050405020303" pitchFamily="18" charset="0"/>
                <a:ea typeface="Fira Sans" pitchFamily="34" charset="-122"/>
                <a:cs typeface="Fira Sans" pitchFamily="34" charset="-120"/>
              </a:rPr>
              <a:t>assistants have become increasingly popular in households, with more than 39 million units sold in 2020 alone.</a:t>
            </a:r>
            <a:endParaRPr lang="en-US" sz="1581" dirty="0">
              <a:latin typeface="Georgia" panose="02040502050405020303" pitchFamily="18" charset="0"/>
            </a:endParaRPr>
          </a:p>
        </p:txBody>
      </p:sp>
    </p:spTree>
    <p:extLst>
      <p:ext uri="{BB962C8B-B14F-4D97-AF65-F5344CB8AC3E}">
        <p14:creationId xmlns:p14="http://schemas.microsoft.com/office/powerpoint/2010/main" val="2955845599"/>
      </p:ext>
    </p:extLst>
  </p:cSld>
  <p:clrMapOvr>
    <a:masterClrMapping/>
  </p:clrMapOvr>
  <mc:AlternateContent xmlns:mc="http://schemas.openxmlformats.org/markup-compatibility/2006" xmlns:p14="http://schemas.microsoft.com/office/powerpoint/2010/main">
    <mc:Choice Requires="p14">
      <p:transition spd="slow" p14:dur="3900">
        <p14:glitte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par>
                          <p:cTn id="32" fill="hold">
                            <p:stCondLst>
                              <p:cond delay="3500"/>
                            </p:stCondLst>
                            <p:childTnLst>
                              <p:par>
                                <p:cTn id="33" presetID="42"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42"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871776"/>
            <a:ext cx="10554414" cy="1388745"/>
          </a:xfrm>
          <a:prstGeom prst="rect">
            <a:avLst/>
          </a:prstGeom>
          <a:noFill/>
          <a:ln/>
        </p:spPr>
        <p:txBody>
          <a:bodyPr wrap="square" rtlCol="0" anchor="t"/>
          <a:lstStyle/>
          <a:p>
            <a:pPr marL="0" indent="0">
              <a:lnSpc>
                <a:spcPts val="5468"/>
              </a:lnSpc>
              <a:buNone/>
            </a:pPr>
            <a:r>
              <a:rPr lang="en-US" sz="4374" b="1" dirty="0">
                <a:solidFill>
                  <a:srgbClr val="FF726D"/>
                </a:solidFill>
                <a:latin typeface="Algerian" panose="04020705040A02060702" pitchFamily="82" charset="0"/>
                <a:ea typeface="Inconsolata" pitchFamily="34" charset="-122"/>
                <a:cs typeface="Inconsolata" pitchFamily="34" charset="-120"/>
              </a:rPr>
              <a:t>Identifying User Requirements and Expectations</a:t>
            </a:r>
            <a:endParaRPr lang="en-US" sz="4374" dirty="0">
              <a:latin typeface="Algerian" panose="04020705040A02060702" pitchFamily="82" charset="0"/>
            </a:endParaRPr>
          </a:p>
        </p:txBody>
      </p:sp>
      <p:pic>
        <p:nvPicPr>
          <p:cNvPr id="5" name="Image 0" descr="preencoded.png"/>
          <p:cNvPicPr>
            <a:picLocks noChangeAspect="1"/>
          </p:cNvPicPr>
          <p:nvPr/>
        </p:nvPicPr>
        <p:blipFill>
          <a:blip r:embed="rId3"/>
          <a:stretch>
            <a:fillRect/>
          </a:stretch>
        </p:blipFill>
        <p:spPr>
          <a:xfrm>
            <a:off x="2037993" y="2704862"/>
            <a:ext cx="3295888" cy="203692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 name="Text 3"/>
          <p:cNvSpPr/>
          <p:nvPr/>
        </p:nvSpPr>
        <p:spPr>
          <a:xfrm>
            <a:off x="2037993" y="5019437"/>
            <a:ext cx="3295888" cy="694373"/>
          </a:xfrm>
          <a:prstGeom prst="rect">
            <a:avLst/>
          </a:prstGeom>
          <a:noFill/>
          <a:ln/>
        </p:spPr>
        <p:txBody>
          <a:bodyPr wrap="square" rtlCol="0" anchor="t"/>
          <a:lstStyle/>
          <a:p>
            <a:pPr marL="0" indent="0" algn="l">
              <a:lnSpc>
                <a:spcPts val="2734"/>
              </a:lnSpc>
              <a:buNone/>
            </a:pPr>
            <a:r>
              <a:rPr lang="en-US" sz="2187" b="1" dirty="0">
                <a:solidFill>
                  <a:srgbClr val="FF726D"/>
                </a:solidFill>
                <a:latin typeface="Georgia" panose="02040502050405020303" pitchFamily="18" charset="0"/>
                <a:ea typeface="Inconsolata" pitchFamily="34" charset="-122"/>
                <a:cs typeface="Inconsolata" pitchFamily="34" charset="-120"/>
              </a:rPr>
              <a:t>Personas and User Journeys</a:t>
            </a:r>
            <a:endParaRPr lang="en-US" sz="2187" dirty="0">
              <a:latin typeface="Georgia" panose="02040502050405020303" pitchFamily="18" charset="0"/>
            </a:endParaRPr>
          </a:p>
        </p:txBody>
      </p:sp>
      <p:sp>
        <p:nvSpPr>
          <p:cNvPr id="7" name="Text 4"/>
          <p:cNvSpPr/>
          <p:nvPr/>
        </p:nvSpPr>
        <p:spPr>
          <a:xfrm>
            <a:off x="2037993" y="5935980"/>
            <a:ext cx="3295888" cy="1066205"/>
          </a:xfrm>
          <a:prstGeom prst="rect">
            <a:avLst/>
          </a:prstGeom>
          <a:noFill/>
          <a:ln/>
        </p:spPr>
        <p:txBody>
          <a:bodyPr wrap="square" rtlCol="0" anchor="t"/>
          <a:lstStyle/>
          <a:p>
            <a:pPr marL="0" indent="0" algn="l">
              <a:lnSpc>
                <a:spcPts val="2799"/>
              </a:lnSpc>
              <a:buNone/>
            </a:pPr>
            <a:r>
              <a:rPr lang="en-US" sz="1750" dirty="0">
                <a:solidFill>
                  <a:srgbClr val="DAD1E6"/>
                </a:solidFill>
                <a:latin typeface="Georgia" panose="02040502050405020303" pitchFamily="18" charset="0"/>
                <a:ea typeface="Fira Sans" pitchFamily="34" charset="-122"/>
                <a:cs typeface="Fira Sans" pitchFamily="34" charset="-120"/>
              </a:rPr>
              <a:t>Create detailed user personas and journeys to identify the user flow and requirements.</a:t>
            </a:r>
            <a:endParaRPr lang="en-US" sz="1750" dirty="0">
              <a:latin typeface="Georgia" panose="02040502050405020303" pitchFamily="18" charset="0"/>
            </a:endParaRPr>
          </a:p>
        </p:txBody>
      </p:sp>
      <p:pic>
        <p:nvPicPr>
          <p:cNvPr id="8" name="Image 1" descr="preencoded.png"/>
          <p:cNvPicPr>
            <a:picLocks noChangeAspect="1"/>
          </p:cNvPicPr>
          <p:nvPr/>
        </p:nvPicPr>
        <p:blipFill>
          <a:blip r:embed="rId4"/>
          <a:stretch>
            <a:fillRect/>
          </a:stretch>
        </p:blipFill>
        <p:spPr>
          <a:xfrm>
            <a:off x="5667137" y="2704862"/>
            <a:ext cx="3296007" cy="2037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 5"/>
          <p:cNvSpPr/>
          <p:nvPr/>
        </p:nvSpPr>
        <p:spPr>
          <a:xfrm>
            <a:off x="5667137" y="5019556"/>
            <a:ext cx="3296007" cy="694373"/>
          </a:xfrm>
          <a:prstGeom prst="rect">
            <a:avLst/>
          </a:prstGeom>
          <a:noFill/>
          <a:ln/>
        </p:spPr>
        <p:txBody>
          <a:bodyPr wrap="square" rtlCol="0" anchor="t"/>
          <a:lstStyle/>
          <a:p>
            <a:pPr marL="0" indent="0" algn="l">
              <a:lnSpc>
                <a:spcPts val="2734"/>
              </a:lnSpc>
              <a:buNone/>
            </a:pPr>
            <a:r>
              <a:rPr lang="en-US" sz="2187" b="1" dirty="0">
                <a:solidFill>
                  <a:srgbClr val="FF726D"/>
                </a:solidFill>
                <a:latin typeface="Georgia" panose="02040502050405020303" pitchFamily="18" charset="0"/>
                <a:ea typeface="Inconsolata" pitchFamily="34" charset="-122"/>
                <a:cs typeface="Inconsolata" pitchFamily="34" charset="-120"/>
              </a:rPr>
              <a:t>Choosing the Right Channels</a:t>
            </a:r>
            <a:endParaRPr lang="en-US" sz="2187" dirty="0">
              <a:latin typeface="Georgia" panose="02040502050405020303" pitchFamily="18" charset="0"/>
            </a:endParaRPr>
          </a:p>
        </p:txBody>
      </p:sp>
      <p:sp>
        <p:nvSpPr>
          <p:cNvPr id="10" name="Text 6"/>
          <p:cNvSpPr/>
          <p:nvPr/>
        </p:nvSpPr>
        <p:spPr>
          <a:xfrm>
            <a:off x="5667137" y="5936099"/>
            <a:ext cx="3296007" cy="1421606"/>
          </a:xfrm>
          <a:prstGeom prst="rect">
            <a:avLst/>
          </a:prstGeom>
          <a:noFill/>
          <a:ln/>
        </p:spPr>
        <p:txBody>
          <a:bodyPr wrap="square" rtlCol="0" anchor="t"/>
          <a:lstStyle/>
          <a:p>
            <a:pPr marL="0" indent="0" algn="l">
              <a:lnSpc>
                <a:spcPts val="2799"/>
              </a:lnSpc>
              <a:buNone/>
            </a:pPr>
            <a:r>
              <a:rPr lang="en-US" sz="1750" dirty="0">
                <a:solidFill>
                  <a:srgbClr val="DAD1E6"/>
                </a:solidFill>
                <a:latin typeface="Georgia" panose="02040502050405020303" pitchFamily="18" charset="0"/>
                <a:ea typeface="Fira Sans" pitchFamily="34" charset="-122"/>
                <a:cs typeface="Fira Sans" pitchFamily="34" charset="-120"/>
              </a:rPr>
              <a:t>Select the channels and platforms where the virtual assistant will interact with your target audience best.</a:t>
            </a:r>
            <a:endParaRPr lang="en-US" sz="1750" dirty="0">
              <a:latin typeface="Georgia" panose="02040502050405020303" pitchFamily="18" charset="0"/>
            </a:endParaRPr>
          </a:p>
        </p:txBody>
      </p:sp>
      <p:pic>
        <p:nvPicPr>
          <p:cNvPr id="11" name="Image 2" descr="preencoded.png"/>
          <p:cNvPicPr>
            <a:picLocks noChangeAspect="1"/>
          </p:cNvPicPr>
          <p:nvPr/>
        </p:nvPicPr>
        <p:blipFill>
          <a:blip r:embed="rId5"/>
          <a:stretch>
            <a:fillRect/>
          </a:stretch>
        </p:blipFill>
        <p:spPr>
          <a:xfrm>
            <a:off x="9296400" y="2704862"/>
            <a:ext cx="3296007" cy="20370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2" name="Text 7"/>
          <p:cNvSpPr/>
          <p:nvPr/>
        </p:nvSpPr>
        <p:spPr>
          <a:xfrm>
            <a:off x="9296400" y="5019556"/>
            <a:ext cx="246888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Georgia" panose="02040502050405020303" pitchFamily="18" charset="0"/>
                <a:ea typeface="Inconsolata" pitchFamily="34" charset="-122"/>
                <a:cs typeface="Inconsolata" pitchFamily="34" charset="-120"/>
              </a:rPr>
              <a:t>Gathering Feedback</a:t>
            </a:r>
            <a:endParaRPr lang="en-US" sz="2187" dirty="0">
              <a:latin typeface="Georgia" panose="02040502050405020303" pitchFamily="18" charset="0"/>
            </a:endParaRPr>
          </a:p>
        </p:txBody>
      </p:sp>
      <p:sp>
        <p:nvSpPr>
          <p:cNvPr id="13" name="Text 8"/>
          <p:cNvSpPr/>
          <p:nvPr/>
        </p:nvSpPr>
        <p:spPr>
          <a:xfrm>
            <a:off x="9296400" y="5588913"/>
            <a:ext cx="3296007" cy="1421606"/>
          </a:xfrm>
          <a:prstGeom prst="rect">
            <a:avLst/>
          </a:prstGeom>
          <a:noFill/>
          <a:ln/>
        </p:spPr>
        <p:txBody>
          <a:bodyPr wrap="square" rtlCol="0" anchor="t"/>
          <a:lstStyle/>
          <a:p>
            <a:pPr marL="0" indent="0" algn="l">
              <a:lnSpc>
                <a:spcPts val="2799"/>
              </a:lnSpc>
              <a:buNone/>
            </a:pPr>
            <a:r>
              <a:rPr lang="en-US" sz="1750" dirty="0">
                <a:solidFill>
                  <a:srgbClr val="DAD1E6"/>
                </a:solidFill>
                <a:latin typeface="Georgia" panose="02040502050405020303" pitchFamily="18" charset="0"/>
                <a:ea typeface="Fira Sans" pitchFamily="34" charset="-122"/>
                <a:cs typeface="Fira Sans" pitchFamily="34" charset="-120"/>
              </a:rPr>
              <a:t>Solicit feedback from early users to improve the assistant's performance and adaptability to different users.</a:t>
            </a:r>
            <a:endParaRPr lang="en-US" sz="1750" dirty="0">
              <a:latin typeface="Georgia" panose="02040502050405020303"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4"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16" presetClass="entr" presetSubtype="21"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barn(inVertical)">
                                      <p:cBhvr>
                                        <p:cTn id="39" dur="500"/>
                                        <p:tgtEl>
                                          <p:spTgt spid="6"/>
                                        </p:tgtEl>
                                      </p:cBhvr>
                                    </p:animEffect>
                                  </p:childTnLst>
                                </p:cTn>
                              </p:par>
                            </p:childTnLst>
                          </p:cTn>
                        </p:par>
                        <p:par>
                          <p:cTn id="40" fill="hold">
                            <p:stCondLst>
                              <p:cond delay="4000"/>
                            </p:stCondLst>
                            <p:childTnLst>
                              <p:par>
                                <p:cTn id="41" presetID="16" presetClass="entr" presetSubtype="21"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arn(inVertical)">
                                      <p:cBhvr>
                                        <p:cTn id="43" dur="500"/>
                                        <p:tgtEl>
                                          <p:spTgt spid="9"/>
                                        </p:tgtEl>
                                      </p:cBhvr>
                                    </p:animEffect>
                                  </p:childTnLst>
                                </p:cTn>
                              </p:par>
                            </p:childTnLst>
                          </p:cTn>
                        </p:par>
                        <p:par>
                          <p:cTn id="44" fill="hold">
                            <p:stCondLst>
                              <p:cond delay="4500"/>
                            </p:stCondLst>
                            <p:childTnLst>
                              <p:par>
                                <p:cTn id="45" presetID="16" presetClass="entr" presetSubtype="21"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arn(inVertical)">
                                      <p:cBhvr>
                                        <p:cTn id="47" dur="500"/>
                                        <p:tgtEl>
                                          <p:spTgt spid="12"/>
                                        </p:tgtEl>
                                      </p:cBhvr>
                                    </p:animEffect>
                                  </p:childTnLst>
                                </p:cTn>
                              </p:par>
                              <p:par>
                                <p:cTn id="48" presetID="42" presetClass="entr" presetSubtype="0"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1000"/>
                                        <p:tgtEl>
                                          <p:spTgt spid="10"/>
                                        </p:tgtEl>
                                      </p:cBhvr>
                                    </p:animEffect>
                                    <p:anim calcmode="lin" valueType="num">
                                      <p:cBhvr>
                                        <p:cTn id="56" dur="1000" fill="hold"/>
                                        <p:tgtEl>
                                          <p:spTgt spid="10"/>
                                        </p:tgtEl>
                                        <p:attrNameLst>
                                          <p:attrName>ppt_x</p:attrName>
                                        </p:attrNameLst>
                                      </p:cBhvr>
                                      <p:tavLst>
                                        <p:tav tm="0">
                                          <p:val>
                                            <p:strVal val="#ppt_x"/>
                                          </p:val>
                                        </p:tav>
                                        <p:tav tm="100000">
                                          <p:val>
                                            <p:strVal val="#ppt_x"/>
                                          </p:val>
                                        </p:tav>
                                      </p:tavLst>
                                    </p:anim>
                                    <p:anim calcmode="lin" valueType="num">
                                      <p:cBhvr>
                                        <p:cTn id="57" dur="1000" fill="hold"/>
                                        <p:tgtEl>
                                          <p:spTgt spid="1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anim calcmode="lin" valueType="num">
                                      <p:cBhvr>
                                        <p:cTn id="61" dur="1000" fill="hold"/>
                                        <p:tgtEl>
                                          <p:spTgt spid="13"/>
                                        </p:tgtEl>
                                        <p:attrNameLst>
                                          <p:attrName>ppt_x</p:attrName>
                                        </p:attrNameLst>
                                      </p:cBhvr>
                                      <p:tavLst>
                                        <p:tav tm="0">
                                          <p:val>
                                            <p:strVal val="#ppt_x"/>
                                          </p:val>
                                        </p:tav>
                                        <p:tav tm="100000">
                                          <p:val>
                                            <p:strVal val="#ppt_x"/>
                                          </p:val>
                                        </p:tav>
                                      </p:tavLst>
                                    </p:anim>
                                    <p:anim calcmode="lin" valueType="num">
                                      <p:cBhvr>
                                        <p:cTn id="6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440501"/>
            <a:ext cx="9867900" cy="694373"/>
          </a:xfrm>
          <a:prstGeom prst="rect">
            <a:avLst/>
          </a:prstGeom>
          <a:noFill/>
          <a:ln/>
        </p:spPr>
        <p:txBody>
          <a:bodyPr wrap="none" rtlCol="0" anchor="t"/>
          <a:lstStyle/>
          <a:p>
            <a:pPr marL="0" indent="0">
              <a:lnSpc>
                <a:spcPts val="5468"/>
              </a:lnSpc>
              <a:buNone/>
            </a:pPr>
            <a:r>
              <a:rPr lang="en-US" sz="4374" b="1" dirty="0">
                <a:solidFill>
                  <a:srgbClr val="FF726D"/>
                </a:solidFill>
                <a:latin typeface="Algerian" panose="04020705040A02060702" pitchFamily="82" charset="0"/>
                <a:ea typeface="Inconsolata" pitchFamily="34" charset="-122"/>
                <a:cs typeface="Inconsolata" pitchFamily="34" charset="-120"/>
              </a:rPr>
              <a:t>Selecting the Right AI Technologies</a:t>
            </a:r>
            <a:endParaRPr lang="en-US" sz="4374" dirty="0">
              <a:latin typeface="Algerian" panose="04020705040A02060702" pitchFamily="82" charset="0"/>
            </a:endParaRPr>
          </a:p>
        </p:txBody>
      </p:sp>
      <p:sp>
        <p:nvSpPr>
          <p:cNvPr id="5" name="Shape 3"/>
          <p:cNvSpPr/>
          <p:nvPr/>
        </p:nvSpPr>
        <p:spPr>
          <a:xfrm>
            <a:off x="7301389" y="2315408"/>
            <a:ext cx="27742" cy="4737378"/>
          </a:xfrm>
          <a:prstGeom prst="rect">
            <a:avLst/>
          </a:prstGeom>
          <a:solidFill>
            <a:srgbClr val="FF6680"/>
          </a:solidFill>
          <a:ln/>
        </p:spPr>
      </p:sp>
      <p:sp>
        <p:nvSpPr>
          <p:cNvPr id="6" name="Shape 4"/>
          <p:cNvSpPr/>
          <p:nvPr/>
        </p:nvSpPr>
        <p:spPr>
          <a:xfrm>
            <a:off x="7565172" y="2725043"/>
            <a:ext cx="777597" cy="27742"/>
          </a:xfrm>
          <a:prstGeom prst="rect">
            <a:avLst/>
          </a:prstGeom>
          <a:solidFill>
            <a:srgbClr val="FF6680"/>
          </a:solidFill>
          <a:ln/>
        </p:spPr>
      </p:sp>
      <p:sp>
        <p:nvSpPr>
          <p:cNvPr id="7" name="Shape 5"/>
          <p:cNvSpPr/>
          <p:nvPr/>
        </p:nvSpPr>
        <p:spPr>
          <a:xfrm>
            <a:off x="7065228" y="2489002"/>
            <a:ext cx="499943" cy="499943"/>
          </a:xfrm>
          <a:prstGeom prst="roundRect">
            <a:avLst>
              <a:gd name="adj" fmla="val 13333"/>
            </a:avLst>
          </a:prstGeom>
          <a:solidFill>
            <a:srgbClr val="312140"/>
          </a:solidFill>
          <a:ln/>
        </p:spPr>
      </p:sp>
      <p:sp>
        <p:nvSpPr>
          <p:cNvPr id="8" name="Text 6"/>
          <p:cNvSpPr/>
          <p:nvPr/>
        </p:nvSpPr>
        <p:spPr>
          <a:xfrm>
            <a:off x="7231320" y="2530673"/>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9" name="Text 7"/>
          <p:cNvSpPr/>
          <p:nvPr/>
        </p:nvSpPr>
        <p:spPr>
          <a:xfrm>
            <a:off x="8537258" y="2537579"/>
            <a:ext cx="246888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Speech Recognition</a:t>
            </a:r>
            <a:endParaRPr lang="en-US" sz="2187" dirty="0"/>
          </a:p>
        </p:txBody>
      </p:sp>
      <p:sp>
        <p:nvSpPr>
          <p:cNvPr id="10" name="Text 8"/>
          <p:cNvSpPr/>
          <p:nvPr/>
        </p:nvSpPr>
        <p:spPr>
          <a:xfrm>
            <a:off x="8537258" y="3106936"/>
            <a:ext cx="4055150" cy="1066205"/>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Select reliable speech recognition software that provides high recognition accuracy rates</a:t>
            </a:r>
            <a:endParaRPr lang="en-US" sz="1750" dirty="0"/>
          </a:p>
        </p:txBody>
      </p:sp>
      <p:sp>
        <p:nvSpPr>
          <p:cNvPr id="11" name="Shape 9"/>
          <p:cNvSpPr/>
          <p:nvPr/>
        </p:nvSpPr>
        <p:spPr>
          <a:xfrm>
            <a:off x="6287631" y="3835896"/>
            <a:ext cx="777597" cy="27742"/>
          </a:xfrm>
          <a:prstGeom prst="rect">
            <a:avLst/>
          </a:prstGeom>
          <a:solidFill>
            <a:srgbClr val="FF6680"/>
          </a:solidFill>
          <a:ln/>
        </p:spPr>
      </p:sp>
      <p:sp>
        <p:nvSpPr>
          <p:cNvPr id="12" name="Shape 10"/>
          <p:cNvSpPr/>
          <p:nvPr/>
        </p:nvSpPr>
        <p:spPr>
          <a:xfrm>
            <a:off x="7065228" y="3599855"/>
            <a:ext cx="499943" cy="499943"/>
          </a:xfrm>
          <a:prstGeom prst="roundRect">
            <a:avLst>
              <a:gd name="adj" fmla="val 13333"/>
            </a:avLst>
          </a:prstGeom>
          <a:solidFill>
            <a:srgbClr val="312140"/>
          </a:solidFill>
          <a:ln/>
        </p:spPr>
      </p:sp>
      <p:sp>
        <p:nvSpPr>
          <p:cNvPr id="13" name="Text 11"/>
          <p:cNvSpPr/>
          <p:nvPr/>
        </p:nvSpPr>
        <p:spPr>
          <a:xfrm>
            <a:off x="7231320" y="3641527"/>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4" name="Text 12"/>
          <p:cNvSpPr/>
          <p:nvPr/>
        </p:nvSpPr>
        <p:spPr>
          <a:xfrm>
            <a:off x="2389823" y="3648432"/>
            <a:ext cx="3703320" cy="347186"/>
          </a:xfrm>
          <a:prstGeom prst="rect">
            <a:avLst/>
          </a:prstGeom>
          <a:noFill/>
          <a:ln/>
        </p:spPr>
        <p:txBody>
          <a:bodyPr wrap="none" rtlCol="0" anchor="t"/>
          <a:lstStyle/>
          <a:p>
            <a:pPr marL="0" indent="0" algn="r">
              <a:lnSpc>
                <a:spcPts val="2734"/>
              </a:lnSpc>
              <a:buNone/>
            </a:pPr>
            <a:r>
              <a:rPr lang="en-US" sz="2187" b="1" dirty="0">
                <a:solidFill>
                  <a:srgbClr val="FF726D"/>
                </a:solidFill>
                <a:latin typeface="Inconsolata" pitchFamily="34" charset="0"/>
                <a:ea typeface="Inconsolata" pitchFamily="34" charset="-122"/>
                <a:cs typeface="Inconsolata" pitchFamily="34" charset="-120"/>
              </a:rPr>
              <a:t>Natural Language Processing</a:t>
            </a:r>
            <a:endParaRPr lang="en-US" sz="2187" dirty="0"/>
          </a:p>
        </p:txBody>
      </p:sp>
      <p:sp>
        <p:nvSpPr>
          <p:cNvPr id="15" name="Text 13"/>
          <p:cNvSpPr/>
          <p:nvPr/>
        </p:nvSpPr>
        <p:spPr>
          <a:xfrm>
            <a:off x="2037993" y="4217789"/>
            <a:ext cx="4055150" cy="1066205"/>
          </a:xfrm>
          <a:prstGeom prst="rect">
            <a:avLst/>
          </a:prstGeom>
          <a:noFill/>
          <a:ln/>
        </p:spPr>
        <p:txBody>
          <a:bodyPr wrap="square" rtlCol="0" anchor="t"/>
          <a:lstStyle/>
          <a:p>
            <a:pPr marL="0" indent="0" algn="r">
              <a:lnSpc>
                <a:spcPts val="2799"/>
              </a:lnSpc>
              <a:buNone/>
            </a:pPr>
            <a:r>
              <a:rPr lang="en-US" sz="1750" dirty="0">
                <a:solidFill>
                  <a:srgbClr val="DAD1E6"/>
                </a:solidFill>
                <a:latin typeface="Fira Sans" pitchFamily="34" charset="0"/>
                <a:ea typeface="Fira Sans" pitchFamily="34" charset="-122"/>
                <a:cs typeface="Fira Sans" pitchFamily="34" charset="-120"/>
              </a:rPr>
              <a:t>Opt for a natural language processing engine that can process all types of user queries sophisticatesly</a:t>
            </a:r>
            <a:endParaRPr lang="en-US" sz="1750" dirty="0"/>
          </a:p>
        </p:txBody>
      </p:sp>
      <p:sp>
        <p:nvSpPr>
          <p:cNvPr id="16" name="Shape 14"/>
          <p:cNvSpPr/>
          <p:nvPr/>
        </p:nvSpPr>
        <p:spPr>
          <a:xfrm>
            <a:off x="7565172" y="5027116"/>
            <a:ext cx="777597" cy="27742"/>
          </a:xfrm>
          <a:prstGeom prst="rect">
            <a:avLst/>
          </a:prstGeom>
          <a:solidFill>
            <a:srgbClr val="FF6680"/>
          </a:solidFill>
          <a:ln/>
        </p:spPr>
      </p:sp>
      <p:sp>
        <p:nvSpPr>
          <p:cNvPr id="17" name="Shape 15"/>
          <p:cNvSpPr/>
          <p:nvPr/>
        </p:nvSpPr>
        <p:spPr>
          <a:xfrm>
            <a:off x="7065228" y="4791075"/>
            <a:ext cx="499943" cy="499943"/>
          </a:xfrm>
          <a:prstGeom prst="roundRect">
            <a:avLst>
              <a:gd name="adj" fmla="val 13333"/>
            </a:avLst>
          </a:prstGeom>
          <a:solidFill>
            <a:srgbClr val="312140"/>
          </a:solidFill>
          <a:ln/>
        </p:spPr>
      </p:sp>
      <p:sp>
        <p:nvSpPr>
          <p:cNvPr id="18" name="Text 16"/>
          <p:cNvSpPr/>
          <p:nvPr/>
        </p:nvSpPr>
        <p:spPr>
          <a:xfrm>
            <a:off x="7231320" y="4832747"/>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19" name="Text 17"/>
          <p:cNvSpPr/>
          <p:nvPr/>
        </p:nvSpPr>
        <p:spPr>
          <a:xfrm>
            <a:off x="8537258" y="4839653"/>
            <a:ext cx="2221944"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Machine Learning</a:t>
            </a:r>
            <a:endParaRPr lang="en-US" sz="2187" dirty="0"/>
          </a:p>
        </p:txBody>
      </p:sp>
      <p:sp>
        <p:nvSpPr>
          <p:cNvPr id="20" name="Text 18"/>
          <p:cNvSpPr/>
          <p:nvPr/>
        </p:nvSpPr>
        <p:spPr>
          <a:xfrm>
            <a:off x="8537258" y="5409009"/>
            <a:ext cx="4055150" cy="1421606"/>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Implement machine learning techniques to personalize the user experience and recommendations offered</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3000">
        <p14:shred pattern="rectangle"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4"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4"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 presetClass="entr" presetSubtype="4"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 presetClass="entr" presetSubtype="4"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ppt_x"/>
                                          </p:val>
                                        </p:tav>
                                        <p:tav tm="100000">
                                          <p:val>
                                            <p:strVal val="#ppt_x"/>
                                          </p:val>
                                        </p:tav>
                                      </p:tavLst>
                                    </p:anim>
                                    <p:anim calcmode="lin" valueType="num">
                                      <p:cBhvr additive="base">
                                        <p:cTn id="3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4" grpId="0" animBg="1"/>
      <p:bldP spid="15" grpId="0" animBg="1"/>
      <p:bldP spid="19"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458593" y="65166"/>
            <a:ext cx="5356860" cy="694373"/>
          </a:xfrm>
          <a:prstGeom prst="rect">
            <a:avLst/>
          </a:prstGeom>
          <a:noFill/>
          <a:ln/>
        </p:spPr>
        <p:txBody>
          <a:bodyPr wrap="none" rtlCol="0" anchor="t"/>
          <a:lstStyle/>
          <a:p>
            <a:pPr marL="0" indent="0">
              <a:lnSpc>
                <a:spcPts val="5468"/>
              </a:lnSpc>
              <a:buNone/>
            </a:pPr>
            <a:r>
              <a:rPr lang="en-US" sz="4374" b="1" dirty="0">
                <a:solidFill>
                  <a:srgbClr val="FF726D"/>
                </a:solidFill>
                <a:latin typeface="Algerian" panose="04020705040A02060702" pitchFamily="82" charset="0"/>
                <a:ea typeface="Inconsolata" pitchFamily="34" charset="-122"/>
                <a:cs typeface="Inconsolata" pitchFamily="34" charset="-120"/>
              </a:rPr>
              <a:t>Raspberry Pi </a:t>
            </a:r>
            <a:r>
              <a:rPr lang="en-US" sz="4374" b="1" dirty="0" smtClean="0">
                <a:solidFill>
                  <a:srgbClr val="FF726D"/>
                </a:solidFill>
                <a:latin typeface="Algerian" panose="04020705040A02060702" pitchFamily="82" charset="0"/>
                <a:ea typeface="Inconsolata" pitchFamily="34" charset="-122"/>
                <a:cs typeface="Inconsolata" pitchFamily="34" charset="-120"/>
              </a:rPr>
              <a:t>Role</a:t>
            </a:r>
            <a:endParaRPr lang="en-US" sz="4374" dirty="0">
              <a:latin typeface="Algerian" panose="04020705040A02060702" pitchFamily="82" charset="0"/>
            </a:endParaRPr>
          </a:p>
        </p:txBody>
      </p:sp>
      <p:sp>
        <p:nvSpPr>
          <p:cNvPr id="5" name="Text 3"/>
          <p:cNvSpPr/>
          <p:nvPr/>
        </p:nvSpPr>
        <p:spPr>
          <a:xfrm>
            <a:off x="279703" y="1156457"/>
            <a:ext cx="7477601" cy="1877928"/>
          </a:xfrm>
          <a:prstGeom prst="rect">
            <a:avLst/>
          </a:prstGeom>
          <a:noFill/>
          <a:ln/>
        </p:spPr>
        <p:txBody>
          <a:bodyPr wrap="square" rtlCol="0" anchor="t"/>
          <a:lstStyle/>
          <a:p>
            <a:pPr marL="285750" indent="-285750">
              <a:buFont typeface="Wingdings" panose="05000000000000000000" pitchFamily="2" charset="2"/>
              <a:buChar char="Ø"/>
            </a:pPr>
            <a:r>
              <a:rPr lang="en-US" sz="1600" dirty="0">
                <a:solidFill>
                  <a:srgbClr val="DAD1E6"/>
                </a:solidFill>
                <a:latin typeface="Georgia" panose="02040502050405020303" pitchFamily="18" charset="0"/>
                <a:ea typeface="Fira Sans" pitchFamily="34" charset="-122"/>
                <a:cs typeface="Fira Sans" pitchFamily="34" charset="-120"/>
              </a:rPr>
              <a:t>Get acquainted with the Raspberry Pi, a powerful single-board computer. Learn about its features, capabilities, and </a:t>
            </a:r>
            <a:r>
              <a:rPr lang="en-US" sz="1600" dirty="0" smtClean="0">
                <a:solidFill>
                  <a:srgbClr val="DAD1E6"/>
                </a:solidFill>
                <a:latin typeface="Georgia" panose="02040502050405020303" pitchFamily="18" charset="0"/>
                <a:ea typeface="Fira Sans" pitchFamily="34" charset="-122"/>
                <a:cs typeface="Fira Sans" pitchFamily="34" charset="-120"/>
              </a:rPr>
              <a:t>set </a:t>
            </a:r>
            <a:r>
              <a:rPr lang="en-US" sz="1600" dirty="0">
                <a:solidFill>
                  <a:srgbClr val="DAD1E6"/>
                </a:solidFill>
                <a:latin typeface="Georgia" panose="02040502050405020303" pitchFamily="18" charset="0"/>
                <a:ea typeface="Fira Sans" pitchFamily="34" charset="-122"/>
                <a:cs typeface="Fira Sans" pitchFamily="34" charset="-120"/>
              </a:rPr>
              <a:t>it up as the brain for your virtual </a:t>
            </a:r>
            <a:r>
              <a:rPr lang="en-US" sz="1600" dirty="0" smtClean="0">
                <a:solidFill>
                  <a:srgbClr val="DAD1E6"/>
                </a:solidFill>
                <a:latin typeface="Georgia" panose="02040502050405020303" pitchFamily="18" charset="0"/>
                <a:ea typeface="Fira Sans" pitchFamily="34" charset="-122"/>
                <a:cs typeface="Fira Sans" pitchFamily="34" charset="-120"/>
              </a:rPr>
              <a:t>assistant. </a:t>
            </a:r>
          </a:p>
          <a:p>
            <a:pPr marL="285750" indent="-285750">
              <a:buFont typeface="Wingdings" panose="05000000000000000000" pitchFamily="2" charset="2"/>
              <a:buChar char="Ø"/>
            </a:pPr>
            <a:endParaRPr lang="en-US" sz="1600" dirty="0">
              <a:solidFill>
                <a:srgbClr val="DAD1E6"/>
              </a:solidFill>
              <a:latin typeface="Georgia" panose="02040502050405020303" pitchFamily="18" charset="0"/>
              <a:ea typeface="Fira Sans" pitchFamily="34" charset="-122"/>
              <a:cs typeface="Fira Sans" pitchFamily="34" charset="-120"/>
            </a:endParaRPr>
          </a:p>
          <a:p>
            <a:pPr marL="285750" indent="-285750">
              <a:buFont typeface="Wingdings" panose="05000000000000000000" pitchFamily="2" charset="2"/>
              <a:buChar char="Ø"/>
            </a:pPr>
            <a:r>
              <a:rPr lang="en-US" sz="1600" dirty="0" smtClean="0">
                <a:solidFill>
                  <a:srgbClr val="DAD1E6"/>
                </a:solidFill>
                <a:latin typeface="Georgia" panose="02040502050405020303" pitchFamily="18" charset="0"/>
                <a:ea typeface="Fira Sans" pitchFamily="34" charset="-122"/>
                <a:cs typeface="Fira Sans" pitchFamily="34" charset="-120"/>
              </a:rPr>
              <a:t>Python </a:t>
            </a:r>
            <a:r>
              <a:rPr lang="en-US" sz="1600" dirty="0">
                <a:solidFill>
                  <a:srgbClr val="DAD1E6"/>
                </a:solidFill>
                <a:latin typeface="Georgia" panose="02040502050405020303" pitchFamily="18" charset="0"/>
                <a:ea typeface="Fira Sans" pitchFamily="34" charset="-122"/>
                <a:cs typeface="Fira Sans" pitchFamily="34" charset="-120"/>
              </a:rPr>
              <a:t>is a highly versatile programming language, making it an ideal choice for building personal virtual assistants. Here are some syntax examples for implementing the key features:</a:t>
            </a:r>
            <a:endParaRPr lang="en-US" sz="1600" dirty="0">
              <a:latin typeface="Georgia" panose="02040502050405020303" pitchFamily="18" charset="0"/>
            </a:endParaRPr>
          </a:p>
          <a:p>
            <a:endParaRPr lang="en-IN" sz="1600" dirty="0" smtClean="0">
              <a:latin typeface="Georgia" panose="02040502050405020303" pitchFamily="18" charset="0"/>
            </a:endParaRPr>
          </a:p>
          <a:p>
            <a:pPr marL="0" indent="0">
              <a:lnSpc>
                <a:spcPts val="2799"/>
              </a:lnSpc>
              <a:buNone/>
            </a:pPr>
            <a:endParaRPr lang="en-US" sz="1750" dirty="0">
              <a:latin typeface="Georgia" panose="02040502050405020303" pitchFamily="18" charset="0"/>
            </a:endParaRPr>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0" name="Text 5"/>
          <p:cNvSpPr/>
          <p:nvPr/>
        </p:nvSpPr>
        <p:spPr>
          <a:xfrm>
            <a:off x="595453" y="4508538"/>
            <a:ext cx="2382083" cy="3062327"/>
          </a:xfrm>
          <a:prstGeom prst="rect">
            <a:avLst/>
          </a:prstGeom>
          <a:noFill/>
          <a:ln/>
        </p:spPr>
        <p:txBody>
          <a:bodyPr wrap="square" rtlCol="0" anchor="t"/>
          <a:lstStyle/>
          <a:p>
            <a:pPr marL="0" indent="0">
              <a:lnSpc>
                <a:spcPts val="2113"/>
              </a:lnSpc>
              <a:buNone/>
            </a:pPr>
            <a:r>
              <a:rPr lang="en-US" sz="1320" dirty="0" smtClean="0">
                <a:solidFill>
                  <a:srgbClr val="DAD1E6"/>
                </a:solidFill>
                <a:latin typeface="Georgia" panose="02040502050405020303" pitchFamily="18" charset="0"/>
                <a:ea typeface="Fira Sans" pitchFamily="34" charset="-122"/>
                <a:cs typeface="Fira Sans" pitchFamily="34" charset="-120"/>
              </a:rPr>
              <a:t>Implementing voice recognition:
import </a:t>
            </a:r>
            <a:r>
              <a:rPr lang="en-US" sz="1320" dirty="0" err="1" smtClean="0">
                <a:solidFill>
                  <a:srgbClr val="DAD1E6"/>
                </a:solidFill>
                <a:latin typeface="Georgia" panose="02040502050405020303" pitchFamily="18" charset="0"/>
                <a:ea typeface="Fira Sans" pitchFamily="34" charset="-122"/>
                <a:cs typeface="Fira Sans" pitchFamily="34" charset="-120"/>
              </a:rPr>
              <a:t>speech_recognition</a:t>
            </a:r>
            <a:r>
              <a:rPr lang="en-US" sz="1320" dirty="0" smtClean="0">
                <a:solidFill>
                  <a:srgbClr val="DAD1E6"/>
                </a:solidFill>
                <a:latin typeface="Georgia" panose="02040502050405020303" pitchFamily="18" charset="0"/>
                <a:ea typeface="Fira Sans" pitchFamily="34" charset="-122"/>
                <a:cs typeface="Fira Sans" pitchFamily="34" charset="-120"/>
              </a:rPr>
              <a:t> as </a:t>
            </a:r>
            <a:r>
              <a:rPr lang="en-US" sz="1320" dirty="0" err="1" smtClean="0">
                <a:solidFill>
                  <a:srgbClr val="DAD1E6"/>
                </a:solidFill>
                <a:latin typeface="Georgia" panose="02040502050405020303" pitchFamily="18" charset="0"/>
                <a:ea typeface="Fira Sans" pitchFamily="34" charset="-122"/>
                <a:cs typeface="Fira Sans" pitchFamily="34" charset="-120"/>
              </a:rPr>
              <a:t>sr</a:t>
            </a:r>
            <a:r>
              <a:rPr lang="en-US" sz="1320" dirty="0" smtClean="0">
                <a:solidFill>
                  <a:srgbClr val="DAD1E6"/>
                </a:solidFill>
                <a:latin typeface="Georgia" panose="02040502050405020303" pitchFamily="18" charset="0"/>
                <a:ea typeface="Fira Sans" pitchFamily="34" charset="-122"/>
                <a:cs typeface="Fira Sans" pitchFamily="34" charset="-120"/>
              </a:rPr>
              <a:t> - Initialize the recognizer
r = </a:t>
            </a:r>
            <a:r>
              <a:rPr lang="en-US" sz="1320" dirty="0" err="1" smtClean="0">
                <a:solidFill>
                  <a:srgbClr val="DAD1E6"/>
                </a:solidFill>
                <a:latin typeface="Georgia" panose="02040502050405020303" pitchFamily="18" charset="0"/>
                <a:ea typeface="Fira Sans" pitchFamily="34" charset="-122"/>
                <a:cs typeface="Fira Sans" pitchFamily="34" charset="-120"/>
              </a:rPr>
              <a:t>sr.Recognizer</a:t>
            </a:r>
            <a:r>
              <a:rPr lang="en-US" sz="1320" dirty="0" smtClean="0">
                <a:solidFill>
                  <a:srgbClr val="DAD1E6"/>
                </a:solidFill>
                <a:latin typeface="Georgia" panose="02040502050405020303" pitchFamily="18" charset="0"/>
                <a:ea typeface="Fira Sans" pitchFamily="34" charset="-122"/>
                <a:cs typeface="Fira Sans" pitchFamily="34" charset="-120"/>
              </a:rPr>
              <a:t>() - Listening to the user
with </a:t>
            </a:r>
            <a:r>
              <a:rPr lang="en-US" sz="1320" dirty="0" err="1" smtClean="0">
                <a:solidFill>
                  <a:srgbClr val="DAD1E6"/>
                </a:solidFill>
                <a:latin typeface="Georgia" panose="02040502050405020303" pitchFamily="18" charset="0"/>
                <a:ea typeface="Fira Sans" pitchFamily="34" charset="-122"/>
                <a:cs typeface="Fira Sans" pitchFamily="34" charset="-120"/>
              </a:rPr>
              <a:t>sr.Microphone</a:t>
            </a:r>
            <a:r>
              <a:rPr lang="en-US" sz="1320" dirty="0" smtClean="0">
                <a:solidFill>
                  <a:srgbClr val="DAD1E6"/>
                </a:solidFill>
                <a:latin typeface="Georgia" panose="02040502050405020303" pitchFamily="18" charset="0"/>
                <a:ea typeface="Fira Sans" pitchFamily="34" charset="-122"/>
                <a:cs typeface="Fira Sans" pitchFamily="34" charset="-120"/>
              </a:rPr>
              <a:t>() as source:
audio = </a:t>
            </a:r>
            <a:r>
              <a:rPr lang="en-US" sz="1320" dirty="0" err="1" smtClean="0">
                <a:solidFill>
                  <a:srgbClr val="DAD1E6"/>
                </a:solidFill>
                <a:latin typeface="Georgia" panose="02040502050405020303" pitchFamily="18" charset="0"/>
                <a:ea typeface="Fira Sans" pitchFamily="34" charset="-122"/>
                <a:cs typeface="Fira Sans" pitchFamily="34" charset="-120"/>
              </a:rPr>
              <a:t>r.listen</a:t>
            </a:r>
            <a:r>
              <a:rPr lang="en-US" sz="1320" dirty="0" smtClean="0">
                <a:solidFill>
                  <a:srgbClr val="DAD1E6"/>
                </a:solidFill>
                <a:latin typeface="Georgia" panose="02040502050405020303" pitchFamily="18" charset="0"/>
                <a:ea typeface="Fira Sans" pitchFamily="34" charset="-122"/>
                <a:cs typeface="Fira Sans" pitchFamily="34" charset="-120"/>
              </a:rPr>
              <a:t>(source)</a:t>
            </a:r>
            <a:endParaRPr lang="en-US" sz="1320" dirty="0">
              <a:latin typeface="Georgia" panose="02040502050405020303" pitchFamily="18" charset="0"/>
            </a:endParaRPr>
          </a:p>
        </p:txBody>
      </p:sp>
      <p:sp>
        <p:nvSpPr>
          <p:cNvPr id="21" name="Text 7"/>
          <p:cNvSpPr/>
          <p:nvPr/>
        </p:nvSpPr>
        <p:spPr>
          <a:xfrm>
            <a:off x="3572989" y="4672174"/>
            <a:ext cx="2382083" cy="2949416"/>
          </a:xfrm>
          <a:prstGeom prst="rect">
            <a:avLst/>
          </a:prstGeom>
          <a:noFill/>
          <a:ln/>
        </p:spPr>
        <p:txBody>
          <a:bodyPr wrap="square" rtlCol="0" anchor="t"/>
          <a:lstStyle/>
          <a:p>
            <a:pPr marL="0" indent="0">
              <a:lnSpc>
                <a:spcPts val="2113"/>
              </a:lnSpc>
              <a:buNone/>
            </a:pPr>
            <a:r>
              <a:rPr lang="en-US" sz="1320" dirty="0">
                <a:solidFill>
                  <a:srgbClr val="DAD1E6"/>
                </a:solidFill>
                <a:latin typeface="Georgia" panose="02040502050405020303" pitchFamily="18" charset="0"/>
                <a:ea typeface="Fira Sans" pitchFamily="34" charset="-122"/>
                <a:cs typeface="Fira Sans" pitchFamily="34" charset="-120"/>
              </a:rPr>
              <a:t>Defining and setting reminders:
import datetime
date = datetime.datetime.now().strftime('%Y-%m-%d %H:%M')
task_input = input('What do you need to do? ')
task = {task_input: date}- Get list of tasks
for t in task:
print(t)</a:t>
            </a:r>
            <a:endParaRPr lang="en-US" sz="1320" dirty="0">
              <a:latin typeface="Georgia" panose="02040502050405020303" pitchFamily="18" charset="0"/>
            </a:endParaRPr>
          </a:p>
        </p:txBody>
      </p:sp>
      <p:sp>
        <p:nvSpPr>
          <p:cNvPr id="22" name="Text 9"/>
          <p:cNvSpPr/>
          <p:nvPr/>
        </p:nvSpPr>
        <p:spPr>
          <a:xfrm>
            <a:off x="6566263" y="3588679"/>
            <a:ext cx="2382083" cy="4290060"/>
          </a:xfrm>
          <a:prstGeom prst="rect">
            <a:avLst/>
          </a:prstGeom>
          <a:noFill/>
          <a:ln/>
        </p:spPr>
        <p:txBody>
          <a:bodyPr wrap="square" rtlCol="0" anchor="t"/>
          <a:lstStyle/>
          <a:p>
            <a:pPr marL="0" indent="0">
              <a:lnSpc>
                <a:spcPts val="2113"/>
              </a:lnSpc>
              <a:buNone/>
            </a:pPr>
            <a:r>
              <a:rPr lang="en-US" sz="1320" dirty="0">
                <a:solidFill>
                  <a:srgbClr val="DAD1E6"/>
                </a:solidFill>
                <a:latin typeface="Georgia" panose="02040502050405020303" pitchFamily="18" charset="0"/>
                <a:ea typeface="Fira Sans" pitchFamily="34" charset="-122"/>
                <a:cs typeface="Fira Sans" pitchFamily="34" charset="-120"/>
              </a:rPr>
              <a:t>Generating personalized recommendations:
import pandas as pd
import numpy as np
data = pd.read_csv('user_data.csv')
correlation_matrix = np.corrcoef(user_data)
recommendations = correlation_matrix[-1:].flatten()
recommended_items_id = []
for i in np.abs(recommendations).argsort()[::-1]:
recommended_items_id.append(i)</a:t>
            </a:r>
            <a:endParaRPr lang="en-US" sz="1320" dirty="0">
              <a:latin typeface="Georgia" panose="02040502050405020303" pitchFamily="18" charset="0"/>
            </a:endParaRPr>
          </a:p>
        </p:txBody>
      </p:sp>
      <p:sp>
        <p:nvSpPr>
          <p:cNvPr id="23" name="Text 4"/>
          <p:cNvSpPr/>
          <p:nvPr/>
        </p:nvSpPr>
        <p:spPr>
          <a:xfrm>
            <a:off x="320648" y="3441617"/>
            <a:ext cx="2907430" cy="314444"/>
          </a:xfrm>
          <a:prstGeom prst="rect">
            <a:avLst/>
          </a:prstGeom>
          <a:noFill/>
          <a:ln/>
        </p:spPr>
        <p:txBody>
          <a:bodyPr wrap="none" rtlCol="0" anchor="t"/>
          <a:lstStyle/>
          <a:p>
            <a:pPr marL="342900" indent="-342900">
              <a:lnSpc>
                <a:spcPts val="2476"/>
              </a:lnSpc>
              <a:buFont typeface="Wingdings" panose="05000000000000000000" pitchFamily="2" charset="2"/>
              <a:buChar char="v"/>
            </a:pPr>
            <a:r>
              <a:rPr lang="en-US" sz="1981" b="1" dirty="0" smtClean="0">
                <a:solidFill>
                  <a:srgbClr val="FF726D"/>
                </a:solidFill>
                <a:latin typeface="Georgia" panose="02040502050405020303" pitchFamily="18" charset="0"/>
                <a:ea typeface="Inconsolata" pitchFamily="34" charset="-122"/>
                <a:cs typeface="Inconsolata" pitchFamily="34" charset="-120"/>
              </a:rPr>
              <a:t>Voice Recognition</a:t>
            </a:r>
            <a:endParaRPr lang="en-US" sz="1981" dirty="0">
              <a:latin typeface="Georgia" panose="02040502050405020303" pitchFamily="18" charset="0"/>
            </a:endParaRPr>
          </a:p>
        </p:txBody>
      </p:sp>
      <p:sp>
        <p:nvSpPr>
          <p:cNvPr id="24" name="Text 6"/>
          <p:cNvSpPr/>
          <p:nvPr/>
        </p:nvSpPr>
        <p:spPr>
          <a:xfrm>
            <a:off x="3289785" y="3436460"/>
            <a:ext cx="2525668" cy="1072078"/>
          </a:xfrm>
          <a:prstGeom prst="rect">
            <a:avLst/>
          </a:prstGeom>
          <a:noFill/>
          <a:ln/>
        </p:spPr>
        <p:txBody>
          <a:bodyPr wrap="square" rtlCol="0" anchor="t"/>
          <a:lstStyle/>
          <a:p>
            <a:pPr marL="342900" indent="-342900">
              <a:lnSpc>
                <a:spcPts val="2476"/>
              </a:lnSpc>
              <a:buFont typeface="Wingdings" panose="05000000000000000000" pitchFamily="2" charset="2"/>
              <a:buChar char="v"/>
            </a:pPr>
            <a:r>
              <a:rPr lang="en-US" sz="1981" b="1" dirty="0">
                <a:solidFill>
                  <a:srgbClr val="FF726D"/>
                </a:solidFill>
                <a:latin typeface="Georgia" panose="02040502050405020303" pitchFamily="18" charset="0"/>
                <a:ea typeface="Inconsolata" pitchFamily="34" charset="-122"/>
                <a:cs typeface="Inconsolata" pitchFamily="34" charset="-120"/>
              </a:rPr>
              <a:t>Task Management </a:t>
            </a:r>
            <a:r>
              <a:rPr lang="en-US" sz="1981" b="1" dirty="0" smtClean="0">
                <a:solidFill>
                  <a:srgbClr val="FF726D"/>
                </a:solidFill>
                <a:latin typeface="Georgia" panose="02040502050405020303" pitchFamily="18" charset="0"/>
                <a:ea typeface="Inconsolata" pitchFamily="34" charset="-122"/>
                <a:cs typeface="Inconsolata" pitchFamily="34" charset="-120"/>
              </a:rPr>
              <a:t>&amp; Reminders</a:t>
            </a:r>
            <a:endParaRPr lang="en-US" sz="1981" dirty="0">
              <a:latin typeface="Georgia" panose="02040502050405020303" pitchFamily="18" charset="0"/>
            </a:endParaRPr>
          </a:p>
        </p:txBody>
      </p:sp>
      <p:sp>
        <p:nvSpPr>
          <p:cNvPr id="25" name="Text 8"/>
          <p:cNvSpPr/>
          <p:nvPr/>
        </p:nvSpPr>
        <p:spPr>
          <a:xfrm>
            <a:off x="6238171" y="2882154"/>
            <a:ext cx="2648468" cy="1118926"/>
          </a:xfrm>
          <a:prstGeom prst="rect">
            <a:avLst/>
          </a:prstGeom>
          <a:noFill/>
          <a:ln/>
        </p:spPr>
        <p:txBody>
          <a:bodyPr wrap="square" rtlCol="0" anchor="t"/>
          <a:lstStyle/>
          <a:p>
            <a:pPr marL="342900" indent="-342900">
              <a:lnSpc>
                <a:spcPts val="2476"/>
              </a:lnSpc>
              <a:buFont typeface="Wingdings" panose="05000000000000000000" pitchFamily="2" charset="2"/>
              <a:buChar char="v"/>
            </a:pPr>
            <a:r>
              <a:rPr lang="en-US" sz="1981" b="1" dirty="0">
                <a:solidFill>
                  <a:srgbClr val="FF726D"/>
                </a:solidFill>
                <a:latin typeface="Georgia" panose="02040502050405020303" pitchFamily="18" charset="0"/>
                <a:ea typeface="Inconsolata" pitchFamily="34" charset="-122"/>
                <a:cs typeface="Inconsolata" pitchFamily="34" charset="-120"/>
              </a:rPr>
              <a:t>Personalized </a:t>
            </a:r>
            <a:r>
              <a:rPr lang="en-US" sz="1981" b="1" dirty="0" err="1" smtClean="0">
                <a:solidFill>
                  <a:srgbClr val="FF726D"/>
                </a:solidFill>
                <a:latin typeface="Georgia" panose="02040502050405020303" pitchFamily="18" charset="0"/>
                <a:ea typeface="Inconsolata" pitchFamily="34" charset="-122"/>
                <a:cs typeface="Inconsolata" pitchFamily="34" charset="-120"/>
              </a:rPr>
              <a:t>Reco</a:t>
            </a:r>
            <a:r>
              <a:rPr lang="en-US" sz="1981" b="1" dirty="0" smtClean="0">
                <a:solidFill>
                  <a:srgbClr val="FF726D"/>
                </a:solidFill>
                <a:latin typeface="Georgia" panose="02040502050405020303" pitchFamily="18" charset="0"/>
                <a:ea typeface="Inconsolata" pitchFamily="34" charset="-122"/>
                <a:cs typeface="Inconsolata" pitchFamily="34" charset="-120"/>
              </a:rPr>
              <a:t>. &amp; Insights</a:t>
            </a:r>
            <a:endParaRPr lang="en-US" sz="1981" dirty="0">
              <a:latin typeface="Georgia" panose="02040502050405020303" pitchFamily="18" charset="0"/>
            </a:endParaRPr>
          </a:p>
        </p:txBody>
      </p:sp>
    </p:spTree>
    <p:extLst>
      <p:ext uri="{BB962C8B-B14F-4D97-AF65-F5344CB8AC3E}">
        <p14:creationId xmlns:p14="http://schemas.microsoft.com/office/powerpoint/2010/main" val="241492447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375" accel="50000" decel="50000" autoRev="1" fill="hold">
                                          <p:stCondLst>
                                            <p:cond delay="0"/>
                                          </p:stCondLst>
                                        </p:cTn>
                                        <p:tgtEl>
                                          <p:spTgt spid="4"/>
                                        </p:tgtEl>
                                        <p:attrNameLst>
                                          <p:attrName>ppt_x</p:attrName>
                                          <p:attrName>ppt_y</p:attrName>
                                        </p:attrNameLst>
                                      </p:cBhvr>
                                    </p:animMotion>
                                    <p:animRot by="1500000">
                                      <p:cBhvr>
                                        <p:cTn id="7" dur="188" fill="hold">
                                          <p:stCondLst>
                                            <p:cond delay="0"/>
                                          </p:stCondLst>
                                        </p:cTn>
                                        <p:tgtEl>
                                          <p:spTgt spid="4"/>
                                        </p:tgtEl>
                                        <p:attrNameLst>
                                          <p:attrName>r</p:attrName>
                                        </p:attrNameLst>
                                      </p:cBhvr>
                                    </p:animRot>
                                    <p:animRot by="-1500000">
                                      <p:cBhvr>
                                        <p:cTn id="8" dur="188" fill="hold">
                                          <p:stCondLst>
                                            <p:cond delay="188"/>
                                          </p:stCondLst>
                                        </p:cTn>
                                        <p:tgtEl>
                                          <p:spTgt spid="4"/>
                                        </p:tgtEl>
                                        <p:attrNameLst>
                                          <p:attrName>r</p:attrName>
                                        </p:attrNameLst>
                                      </p:cBhvr>
                                    </p:animRot>
                                    <p:animRot by="-1500000">
                                      <p:cBhvr>
                                        <p:cTn id="9" dur="188" fill="hold">
                                          <p:stCondLst>
                                            <p:cond delay="375"/>
                                          </p:stCondLst>
                                        </p:cTn>
                                        <p:tgtEl>
                                          <p:spTgt spid="4"/>
                                        </p:tgtEl>
                                        <p:attrNameLst>
                                          <p:attrName>r</p:attrName>
                                        </p:attrNameLst>
                                      </p:cBhvr>
                                    </p:animRot>
                                    <p:animRot by="1500000">
                                      <p:cBhvr>
                                        <p:cTn id="10" dur="188" fill="hold">
                                          <p:stCondLst>
                                            <p:cond delay="563"/>
                                          </p:stCondLst>
                                        </p:cTn>
                                        <p:tgtEl>
                                          <p:spTgt spid="4"/>
                                        </p:tgtEl>
                                        <p:attrNameLst>
                                          <p:attrName>r</p:attrName>
                                        </p:attrNameLst>
                                      </p:cBhvr>
                                    </p:animRot>
                                  </p:childTnLst>
                                </p:cTn>
                              </p:par>
                              <p:par>
                                <p:cTn id="11" presetID="26"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80">
                                          <p:stCondLst>
                                            <p:cond delay="0"/>
                                          </p:stCondLst>
                                        </p:cTn>
                                        <p:tgtEl>
                                          <p:spTgt spid="6"/>
                                        </p:tgtEl>
                                      </p:cBhvr>
                                    </p:animEffect>
                                    <p:anim calcmode="lin" valueType="num">
                                      <p:cBhvr>
                                        <p:cTn id="1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9" dur="26">
                                          <p:stCondLst>
                                            <p:cond delay="650"/>
                                          </p:stCondLst>
                                        </p:cTn>
                                        <p:tgtEl>
                                          <p:spTgt spid="6"/>
                                        </p:tgtEl>
                                      </p:cBhvr>
                                      <p:to x="100000" y="60000"/>
                                    </p:animScale>
                                    <p:animScale>
                                      <p:cBhvr>
                                        <p:cTn id="20" dur="166" decel="50000">
                                          <p:stCondLst>
                                            <p:cond delay="676"/>
                                          </p:stCondLst>
                                        </p:cTn>
                                        <p:tgtEl>
                                          <p:spTgt spid="6"/>
                                        </p:tgtEl>
                                      </p:cBhvr>
                                      <p:to x="100000" y="100000"/>
                                    </p:animScale>
                                    <p:animScale>
                                      <p:cBhvr>
                                        <p:cTn id="21" dur="26">
                                          <p:stCondLst>
                                            <p:cond delay="1312"/>
                                          </p:stCondLst>
                                        </p:cTn>
                                        <p:tgtEl>
                                          <p:spTgt spid="6"/>
                                        </p:tgtEl>
                                      </p:cBhvr>
                                      <p:to x="100000" y="80000"/>
                                    </p:animScale>
                                    <p:animScale>
                                      <p:cBhvr>
                                        <p:cTn id="22" dur="166" decel="50000">
                                          <p:stCondLst>
                                            <p:cond delay="1338"/>
                                          </p:stCondLst>
                                        </p:cTn>
                                        <p:tgtEl>
                                          <p:spTgt spid="6"/>
                                        </p:tgtEl>
                                      </p:cBhvr>
                                      <p:to x="100000" y="100000"/>
                                    </p:animScale>
                                    <p:animScale>
                                      <p:cBhvr>
                                        <p:cTn id="23" dur="26">
                                          <p:stCondLst>
                                            <p:cond delay="1642"/>
                                          </p:stCondLst>
                                        </p:cTn>
                                        <p:tgtEl>
                                          <p:spTgt spid="6"/>
                                        </p:tgtEl>
                                      </p:cBhvr>
                                      <p:to x="100000" y="90000"/>
                                    </p:animScale>
                                    <p:animScale>
                                      <p:cBhvr>
                                        <p:cTn id="24" dur="166" decel="50000">
                                          <p:stCondLst>
                                            <p:cond delay="1668"/>
                                          </p:stCondLst>
                                        </p:cTn>
                                        <p:tgtEl>
                                          <p:spTgt spid="6"/>
                                        </p:tgtEl>
                                      </p:cBhvr>
                                      <p:to x="100000" y="100000"/>
                                    </p:animScale>
                                    <p:animScale>
                                      <p:cBhvr>
                                        <p:cTn id="25" dur="26">
                                          <p:stCondLst>
                                            <p:cond delay="1808"/>
                                          </p:stCondLst>
                                        </p:cTn>
                                        <p:tgtEl>
                                          <p:spTgt spid="6"/>
                                        </p:tgtEl>
                                      </p:cBhvr>
                                      <p:to x="100000" y="95000"/>
                                    </p:animScale>
                                    <p:animScale>
                                      <p:cBhvr>
                                        <p:cTn id="26" dur="166" decel="50000">
                                          <p:stCondLst>
                                            <p:cond delay="1834"/>
                                          </p:stCondLst>
                                        </p:cTn>
                                        <p:tgtEl>
                                          <p:spTgt spid="6"/>
                                        </p:tgtEl>
                                      </p:cBhvr>
                                      <p:to x="100000" y="100000"/>
                                    </p:animScale>
                                  </p:childTnLst>
                                </p:cTn>
                              </p:par>
                            </p:childTnLst>
                          </p:cTn>
                        </p:par>
                        <p:par>
                          <p:cTn id="27" fill="hold">
                            <p:stCondLst>
                              <p:cond delay="2000"/>
                            </p:stCondLst>
                            <p:childTnLst>
                              <p:par>
                                <p:cTn id="28" presetID="2" presetClass="entr" presetSubtype="4"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par>
                          <p:cTn id="32" fill="hold">
                            <p:stCondLst>
                              <p:cond delay="2500"/>
                            </p:stCondLst>
                            <p:childTnLst>
                              <p:par>
                                <p:cTn id="33" presetID="2" presetClass="entr" presetSubtype="4"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childTnLst>
                          </p:cTn>
                        </p:par>
                        <p:par>
                          <p:cTn id="37" fill="hold">
                            <p:stCondLst>
                              <p:cond delay="3000"/>
                            </p:stCondLst>
                            <p:childTnLst>
                              <p:par>
                                <p:cTn id="38" presetID="2" presetClass="entr" presetSubtype="4"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500" fill="hold"/>
                                        <p:tgtEl>
                                          <p:spTgt spid="24"/>
                                        </p:tgtEl>
                                        <p:attrNameLst>
                                          <p:attrName>ppt_x</p:attrName>
                                        </p:attrNameLst>
                                      </p:cBhvr>
                                      <p:tavLst>
                                        <p:tav tm="0">
                                          <p:val>
                                            <p:strVal val="#ppt_x"/>
                                          </p:val>
                                        </p:tav>
                                        <p:tav tm="100000">
                                          <p:val>
                                            <p:strVal val="#ppt_x"/>
                                          </p:val>
                                        </p:tav>
                                      </p:tavLst>
                                    </p:anim>
                                    <p:anim calcmode="lin" valueType="num">
                                      <p:cBhvr additive="base">
                                        <p:cTn id="41" dur="500" fill="hold"/>
                                        <p:tgtEl>
                                          <p:spTgt spid="24"/>
                                        </p:tgtEl>
                                        <p:attrNameLst>
                                          <p:attrName>ppt_y</p:attrName>
                                        </p:attrNameLst>
                                      </p:cBhvr>
                                      <p:tavLst>
                                        <p:tav tm="0">
                                          <p:val>
                                            <p:strVal val="1+#ppt_h/2"/>
                                          </p:val>
                                        </p:tav>
                                        <p:tav tm="100000">
                                          <p:val>
                                            <p:strVal val="#ppt_y"/>
                                          </p:val>
                                        </p:tav>
                                      </p:tavLst>
                                    </p:anim>
                                  </p:childTnLst>
                                </p:cTn>
                              </p:par>
                            </p:childTnLst>
                          </p:cTn>
                        </p:par>
                        <p:par>
                          <p:cTn id="42" fill="hold">
                            <p:stCondLst>
                              <p:cond delay="3500"/>
                            </p:stCondLst>
                            <p:childTnLst>
                              <p:par>
                                <p:cTn id="43" presetID="2" presetClass="entr" presetSubtype="4"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500" fill="hold"/>
                                        <p:tgtEl>
                                          <p:spTgt spid="25"/>
                                        </p:tgtEl>
                                        <p:attrNameLst>
                                          <p:attrName>ppt_x</p:attrName>
                                        </p:attrNameLst>
                                      </p:cBhvr>
                                      <p:tavLst>
                                        <p:tav tm="0">
                                          <p:val>
                                            <p:strVal val="#ppt_x"/>
                                          </p:val>
                                        </p:tav>
                                        <p:tav tm="100000">
                                          <p:val>
                                            <p:strVal val="#ppt_x"/>
                                          </p:val>
                                        </p:tav>
                                      </p:tavLst>
                                    </p:anim>
                                    <p:anim calcmode="lin" valueType="num">
                                      <p:cBhvr additive="base">
                                        <p:cTn id="46" dur="500" fill="hold"/>
                                        <p:tgtEl>
                                          <p:spTgt spid="25"/>
                                        </p:tgtEl>
                                        <p:attrNameLst>
                                          <p:attrName>ppt_y</p:attrName>
                                        </p:attrNameLst>
                                      </p:cBhvr>
                                      <p:tavLst>
                                        <p:tav tm="0">
                                          <p:val>
                                            <p:strVal val="1+#ppt_h/2"/>
                                          </p:val>
                                        </p:tav>
                                        <p:tav tm="100000">
                                          <p:val>
                                            <p:strVal val="#ppt_y"/>
                                          </p:val>
                                        </p:tav>
                                      </p:tavLst>
                                    </p:anim>
                                  </p:childTnLst>
                                </p:cTn>
                              </p:par>
                            </p:childTnLst>
                          </p:cTn>
                        </p:par>
                        <p:par>
                          <p:cTn id="47" fill="hold">
                            <p:stCondLst>
                              <p:cond delay="4000"/>
                            </p:stCondLst>
                            <p:childTnLst>
                              <p:par>
                                <p:cTn id="48" presetID="42"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1000"/>
                                        <p:tgtEl>
                                          <p:spTgt spid="20"/>
                                        </p:tgtEl>
                                      </p:cBhvr>
                                    </p:animEffect>
                                    <p:anim calcmode="lin" valueType="num">
                                      <p:cBhvr>
                                        <p:cTn id="51" dur="1000" fill="hold"/>
                                        <p:tgtEl>
                                          <p:spTgt spid="20"/>
                                        </p:tgtEl>
                                        <p:attrNameLst>
                                          <p:attrName>ppt_x</p:attrName>
                                        </p:attrNameLst>
                                      </p:cBhvr>
                                      <p:tavLst>
                                        <p:tav tm="0">
                                          <p:val>
                                            <p:strVal val="#ppt_x"/>
                                          </p:val>
                                        </p:tav>
                                        <p:tav tm="100000">
                                          <p:val>
                                            <p:strVal val="#ppt_x"/>
                                          </p:val>
                                        </p:tav>
                                      </p:tavLst>
                                    </p:anim>
                                    <p:anim calcmode="lin" valueType="num">
                                      <p:cBhvr>
                                        <p:cTn id="52" dur="1000" fill="hold"/>
                                        <p:tgtEl>
                                          <p:spTgt spid="20"/>
                                        </p:tgtEl>
                                        <p:attrNameLst>
                                          <p:attrName>ppt_y</p:attrName>
                                        </p:attrNameLst>
                                      </p:cBhvr>
                                      <p:tavLst>
                                        <p:tav tm="0">
                                          <p:val>
                                            <p:strVal val="#ppt_y+.1"/>
                                          </p:val>
                                        </p:tav>
                                        <p:tav tm="100000">
                                          <p:val>
                                            <p:strVal val="#ppt_y"/>
                                          </p:val>
                                        </p:tav>
                                      </p:tavLst>
                                    </p:anim>
                                  </p:childTnLst>
                                </p:cTn>
                              </p:par>
                            </p:childTnLst>
                          </p:cTn>
                        </p:par>
                        <p:par>
                          <p:cTn id="53" fill="hold">
                            <p:stCondLst>
                              <p:cond delay="5000"/>
                            </p:stCondLst>
                            <p:childTnLst>
                              <p:par>
                                <p:cTn id="54" presetID="42"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anim calcmode="lin" valueType="num">
                                      <p:cBhvr>
                                        <p:cTn id="57" dur="1000" fill="hold"/>
                                        <p:tgtEl>
                                          <p:spTgt spid="21"/>
                                        </p:tgtEl>
                                        <p:attrNameLst>
                                          <p:attrName>ppt_x</p:attrName>
                                        </p:attrNameLst>
                                      </p:cBhvr>
                                      <p:tavLst>
                                        <p:tav tm="0">
                                          <p:val>
                                            <p:strVal val="#ppt_x"/>
                                          </p:val>
                                        </p:tav>
                                        <p:tav tm="100000">
                                          <p:val>
                                            <p:strVal val="#ppt_x"/>
                                          </p:val>
                                        </p:tav>
                                      </p:tavLst>
                                    </p:anim>
                                    <p:anim calcmode="lin" valueType="num">
                                      <p:cBhvr>
                                        <p:cTn id="58" dur="1000" fill="hold"/>
                                        <p:tgtEl>
                                          <p:spTgt spid="21"/>
                                        </p:tgtEl>
                                        <p:attrNameLst>
                                          <p:attrName>ppt_y</p:attrName>
                                        </p:attrNameLst>
                                      </p:cBhvr>
                                      <p:tavLst>
                                        <p:tav tm="0">
                                          <p:val>
                                            <p:strVal val="#ppt_y+.1"/>
                                          </p:val>
                                        </p:tav>
                                        <p:tav tm="100000">
                                          <p:val>
                                            <p:strVal val="#ppt_y"/>
                                          </p:val>
                                        </p:tav>
                                      </p:tavLst>
                                    </p:anim>
                                  </p:childTnLst>
                                </p:cTn>
                              </p:par>
                            </p:childTnLst>
                          </p:cTn>
                        </p:par>
                        <p:par>
                          <p:cTn id="59" fill="hold">
                            <p:stCondLst>
                              <p:cond delay="6000"/>
                            </p:stCondLst>
                            <p:childTnLst>
                              <p:par>
                                <p:cTn id="60" presetID="42" presetClass="entr" presetSubtype="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1000"/>
                                        <p:tgtEl>
                                          <p:spTgt spid="22"/>
                                        </p:tgtEl>
                                      </p:cBhvr>
                                    </p:animEffect>
                                    <p:anim calcmode="lin" valueType="num">
                                      <p:cBhvr>
                                        <p:cTn id="63" dur="1000" fill="hold"/>
                                        <p:tgtEl>
                                          <p:spTgt spid="22"/>
                                        </p:tgtEl>
                                        <p:attrNameLst>
                                          <p:attrName>ppt_x</p:attrName>
                                        </p:attrNameLst>
                                      </p:cBhvr>
                                      <p:tavLst>
                                        <p:tav tm="0">
                                          <p:val>
                                            <p:strVal val="#ppt_x"/>
                                          </p:val>
                                        </p:tav>
                                        <p:tav tm="100000">
                                          <p:val>
                                            <p:strVal val="#ppt_x"/>
                                          </p:val>
                                        </p:tav>
                                      </p:tavLst>
                                    </p:anim>
                                    <p:anim calcmode="lin" valueType="num">
                                      <p:cBhvr>
                                        <p:cTn id="6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1" grpId="0" animBg="1"/>
      <p:bldP spid="22" grpId="0" animBg="1"/>
      <p:bldP spid="23" grpId="0" animBg="1"/>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867727"/>
            <a:ext cx="9022080" cy="694373"/>
          </a:xfrm>
          <a:prstGeom prst="rect">
            <a:avLst/>
          </a:prstGeom>
          <a:noFill/>
          <a:ln/>
        </p:spPr>
        <p:txBody>
          <a:bodyPr wrap="none" rtlCol="0" anchor="t"/>
          <a:lstStyle/>
          <a:p>
            <a:pPr marL="0" indent="0">
              <a:lnSpc>
                <a:spcPts val="5468"/>
              </a:lnSpc>
              <a:buNone/>
            </a:pPr>
            <a:r>
              <a:rPr lang="en-US" sz="4374" b="1" dirty="0">
                <a:solidFill>
                  <a:srgbClr val="FF726D"/>
                </a:solidFill>
                <a:latin typeface="Algerian" panose="04020705040A02060702" pitchFamily="82" charset="0"/>
                <a:ea typeface="Inconsolata" pitchFamily="34" charset="-122"/>
                <a:cs typeface="Inconsolata" pitchFamily="34" charset="-120"/>
              </a:rPr>
              <a:t>Key Features and Functionalities</a:t>
            </a:r>
            <a:endParaRPr lang="en-US" sz="4374" dirty="0">
              <a:latin typeface="Algerian" panose="04020705040A02060702" pitchFamily="82" charset="0"/>
            </a:endParaRPr>
          </a:p>
        </p:txBody>
      </p:sp>
      <p:pic>
        <p:nvPicPr>
          <p:cNvPr id="5" name="Image 0" descr="preencoded.png"/>
          <p:cNvPicPr>
            <a:picLocks noChangeAspect="1"/>
          </p:cNvPicPr>
          <p:nvPr/>
        </p:nvPicPr>
        <p:blipFill>
          <a:blip r:embed="rId3"/>
          <a:stretch>
            <a:fillRect/>
          </a:stretch>
        </p:blipFill>
        <p:spPr>
          <a:xfrm>
            <a:off x="2037993" y="2006441"/>
            <a:ext cx="3295888" cy="20369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 3"/>
          <p:cNvSpPr/>
          <p:nvPr/>
        </p:nvSpPr>
        <p:spPr>
          <a:xfrm>
            <a:off x="2037993" y="4321016"/>
            <a:ext cx="3295888" cy="1041559"/>
          </a:xfrm>
          <a:prstGeom prst="rect">
            <a:avLst/>
          </a:prstGeom>
          <a:noFill/>
          <a:ln/>
        </p:spPr>
        <p:txBody>
          <a:bodyPr wrap="square" rtlCol="0" anchor="t"/>
          <a:lstStyle/>
          <a:p>
            <a:pPr marL="0" indent="0" algn="l">
              <a:lnSpc>
                <a:spcPts val="2734"/>
              </a:lnSpc>
              <a:buNone/>
            </a:pPr>
            <a:r>
              <a:rPr lang="en-US" sz="2187" b="1" dirty="0">
                <a:solidFill>
                  <a:srgbClr val="FF726D"/>
                </a:solidFill>
                <a:latin typeface="Georgia" panose="02040502050405020303" pitchFamily="18" charset="0"/>
                <a:ea typeface="Inconsolata" pitchFamily="34" charset="-122"/>
                <a:cs typeface="Inconsolata" pitchFamily="34" charset="-120"/>
              </a:rPr>
              <a:t>Speech Recognition and Natural Language Processing</a:t>
            </a:r>
            <a:endParaRPr lang="en-US" sz="2187" dirty="0">
              <a:latin typeface="Georgia" panose="02040502050405020303" pitchFamily="18" charset="0"/>
            </a:endParaRPr>
          </a:p>
        </p:txBody>
      </p:sp>
      <p:sp>
        <p:nvSpPr>
          <p:cNvPr id="7" name="Text 4"/>
          <p:cNvSpPr/>
          <p:nvPr/>
        </p:nvSpPr>
        <p:spPr>
          <a:xfrm>
            <a:off x="2037993" y="5584746"/>
            <a:ext cx="3295888" cy="1777008"/>
          </a:xfrm>
          <a:prstGeom prst="rect">
            <a:avLst/>
          </a:prstGeom>
          <a:noFill/>
          <a:ln/>
        </p:spPr>
        <p:txBody>
          <a:bodyPr wrap="square" rtlCol="0" anchor="t"/>
          <a:lstStyle/>
          <a:p>
            <a:pPr marL="0" indent="0" algn="l">
              <a:lnSpc>
                <a:spcPts val="2799"/>
              </a:lnSpc>
              <a:buNone/>
            </a:pPr>
            <a:r>
              <a:rPr lang="en-US" sz="1750" dirty="0">
                <a:solidFill>
                  <a:srgbClr val="DAD1E6"/>
                </a:solidFill>
                <a:latin typeface="Georgia" panose="02040502050405020303" pitchFamily="18" charset="0"/>
                <a:ea typeface="Fira Sans" pitchFamily="34" charset="-122"/>
                <a:cs typeface="Fira Sans" pitchFamily="34" charset="-120"/>
              </a:rPr>
              <a:t>Enable voice recognition and natural language processing so that the assistant can understand and interpret user queries correctly.</a:t>
            </a:r>
            <a:endParaRPr lang="en-US" sz="1750" dirty="0">
              <a:latin typeface="Georgia" panose="02040502050405020303" pitchFamily="18" charset="0"/>
            </a:endParaRPr>
          </a:p>
        </p:txBody>
      </p:sp>
      <p:pic>
        <p:nvPicPr>
          <p:cNvPr id="8" name="Image 1" descr="preencoded.png"/>
          <p:cNvPicPr>
            <a:picLocks noChangeAspect="1"/>
          </p:cNvPicPr>
          <p:nvPr/>
        </p:nvPicPr>
        <p:blipFill>
          <a:blip r:embed="rId4"/>
          <a:stretch>
            <a:fillRect/>
          </a:stretch>
        </p:blipFill>
        <p:spPr>
          <a:xfrm>
            <a:off x="5667137" y="2006441"/>
            <a:ext cx="3296007" cy="20370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Text 5"/>
          <p:cNvSpPr/>
          <p:nvPr/>
        </p:nvSpPr>
        <p:spPr>
          <a:xfrm>
            <a:off x="5667137" y="4321135"/>
            <a:ext cx="3296007" cy="694373"/>
          </a:xfrm>
          <a:prstGeom prst="rect">
            <a:avLst/>
          </a:prstGeom>
          <a:noFill/>
          <a:ln/>
        </p:spPr>
        <p:txBody>
          <a:bodyPr wrap="square" rtlCol="0" anchor="t"/>
          <a:lstStyle/>
          <a:p>
            <a:pPr marL="0" indent="0" algn="l">
              <a:lnSpc>
                <a:spcPts val="2734"/>
              </a:lnSpc>
              <a:buNone/>
            </a:pPr>
            <a:r>
              <a:rPr lang="en-US" sz="2187" b="1" dirty="0">
                <a:solidFill>
                  <a:srgbClr val="FF726D"/>
                </a:solidFill>
                <a:latin typeface="Georgia" panose="02040502050405020303" pitchFamily="18" charset="0"/>
                <a:ea typeface="Inconsolata" pitchFamily="34" charset="-122"/>
                <a:cs typeface="Inconsolata" pitchFamily="34" charset="-120"/>
              </a:rPr>
              <a:t>Task Automation and Scheduling</a:t>
            </a:r>
            <a:endParaRPr lang="en-US" sz="2187" dirty="0">
              <a:latin typeface="Georgia" panose="02040502050405020303" pitchFamily="18" charset="0"/>
            </a:endParaRPr>
          </a:p>
        </p:txBody>
      </p:sp>
      <p:sp>
        <p:nvSpPr>
          <p:cNvPr id="10" name="Text 6"/>
          <p:cNvSpPr/>
          <p:nvPr/>
        </p:nvSpPr>
        <p:spPr>
          <a:xfrm>
            <a:off x="5667137" y="5237678"/>
            <a:ext cx="3296007" cy="1066205"/>
          </a:xfrm>
          <a:prstGeom prst="rect">
            <a:avLst/>
          </a:prstGeom>
          <a:noFill/>
          <a:ln/>
        </p:spPr>
        <p:txBody>
          <a:bodyPr wrap="square" rtlCol="0" anchor="t"/>
          <a:lstStyle/>
          <a:p>
            <a:pPr marL="0" indent="0" algn="l">
              <a:lnSpc>
                <a:spcPts val="2799"/>
              </a:lnSpc>
              <a:buNone/>
            </a:pPr>
            <a:r>
              <a:rPr lang="en-US" sz="1750" dirty="0">
                <a:solidFill>
                  <a:srgbClr val="DAD1E6"/>
                </a:solidFill>
                <a:latin typeface="Georgia" panose="02040502050405020303" pitchFamily="18" charset="0"/>
                <a:ea typeface="Fira Sans" pitchFamily="34" charset="-122"/>
                <a:cs typeface="Fira Sans" pitchFamily="34" charset="-120"/>
              </a:rPr>
              <a:t>Automate and schedule tasks like setting reminders, booking appointments more efficiently.</a:t>
            </a:r>
            <a:endParaRPr lang="en-US" sz="1750" dirty="0">
              <a:latin typeface="Georgia" panose="02040502050405020303" pitchFamily="18" charset="0"/>
            </a:endParaRPr>
          </a:p>
        </p:txBody>
      </p:sp>
      <p:pic>
        <p:nvPicPr>
          <p:cNvPr id="11" name="Image 2" descr="preencoded.png"/>
          <p:cNvPicPr>
            <a:picLocks noChangeAspect="1"/>
          </p:cNvPicPr>
          <p:nvPr/>
        </p:nvPicPr>
        <p:blipFill>
          <a:blip r:embed="rId5"/>
          <a:stretch>
            <a:fillRect/>
          </a:stretch>
        </p:blipFill>
        <p:spPr>
          <a:xfrm>
            <a:off x="9296400" y="2006441"/>
            <a:ext cx="3296007" cy="20370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Text 7"/>
          <p:cNvSpPr/>
          <p:nvPr/>
        </p:nvSpPr>
        <p:spPr>
          <a:xfrm>
            <a:off x="9296400" y="4321135"/>
            <a:ext cx="3296007" cy="694373"/>
          </a:xfrm>
          <a:prstGeom prst="rect">
            <a:avLst/>
          </a:prstGeom>
          <a:noFill/>
          <a:ln/>
        </p:spPr>
        <p:txBody>
          <a:bodyPr wrap="square" rtlCol="0" anchor="t"/>
          <a:lstStyle/>
          <a:p>
            <a:pPr marL="0" indent="0" algn="l">
              <a:lnSpc>
                <a:spcPts val="2734"/>
              </a:lnSpc>
              <a:buNone/>
            </a:pPr>
            <a:r>
              <a:rPr lang="en-US" sz="2187" b="1" dirty="0">
                <a:solidFill>
                  <a:srgbClr val="FF726D"/>
                </a:solidFill>
                <a:latin typeface="Georgia" panose="02040502050405020303" pitchFamily="18" charset="0"/>
                <a:ea typeface="Inconsolata" pitchFamily="34" charset="-122"/>
                <a:cs typeface="Inconsolata" pitchFamily="34" charset="-120"/>
              </a:rPr>
              <a:t>Integration with Other Platforms</a:t>
            </a:r>
            <a:endParaRPr lang="en-US" sz="2187" dirty="0">
              <a:latin typeface="Georgia" panose="02040502050405020303" pitchFamily="18" charset="0"/>
            </a:endParaRPr>
          </a:p>
        </p:txBody>
      </p:sp>
      <p:sp>
        <p:nvSpPr>
          <p:cNvPr id="13" name="Text 8"/>
          <p:cNvSpPr/>
          <p:nvPr/>
        </p:nvSpPr>
        <p:spPr>
          <a:xfrm>
            <a:off x="9296400" y="5237678"/>
            <a:ext cx="3296007" cy="1421606"/>
          </a:xfrm>
          <a:prstGeom prst="rect">
            <a:avLst/>
          </a:prstGeom>
          <a:noFill/>
          <a:ln/>
        </p:spPr>
        <p:txBody>
          <a:bodyPr wrap="square" rtlCol="0" anchor="t"/>
          <a:lstStyle/>
          <a:p>
            <a:pPr marL="0" indent="0" algn="l">
              <a:lnSpc>
                <a:spcPts val="2799"/>
              </a:lnSpc>
              <a:buNone/>
            </a:pPr>
            <a:r>
              <a:rPr lang="en-US" sz="1750" dirty="0">
                <a:solidFill>
                  <a:srgbClr val="DAD1E6"/>
                </a:solidFill>
                <a:latin typeface="Georgia" panose="02040502050405020303" pitchFamily="18" charset="0"/>
                <a:ea typeface="Fira Sans" pitchFamily="34" charset="-122"/>
                <a:cs typeface="Fira Sans" pitchFamily="34" charset="-120"/>
              </a:rPr>
              <a:t>Integrate with other apps and services for more personalised recommendations and task optimisation.</a:t>
            </a:r>
            <a:endParaRPr lang="en-US" sz="1750" dirty="0">
              <a:latin typeface="Georgia" panose="02040502050405020303"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par>
                          <p:cTn id="8" fill="hold">
                            <p:stCondLst>
                              <p:cond delay="2000"/>
                            </p:stCondLst>
                            <p:childTnLst>
                              <p:par>
                                <p:cTn id="9" presetID="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par>
                          <p:cTn id="18" fill="hold">
                            <p:stCondLst>
                              <p:cond delay="3000"/>
                            </p:stCondLst>
                            <p:childTnLst>
                              <p:par>
                                <p:cTn id="19" presetID="2" presetClass="entr" presetSubtype="4"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par>
                          <p:cTn id="23" fill="hold">
                            <p:stCondLst>
                              <p:cond delay="3500"/>
                            </p:stCondLst>
                            <p:childTnLst>
                              <p:par>
                                <p:cTn id="24" presetID="42"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par>
                          <p:cTn id="29" fill="hold">
                            <p:stCondLst>
                              <p:cond delay="4500"/>
                            </p:stCondLst>
                            <p:childTnLst>
                              <p:par>
                                <p:cTn id="30" presetID="42"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par>
                          <p:cTn id="35" fill="hold">
                            <p:stCondLst>
                              <p:cond delay="5500"/>
                            </p:stCondLst>
                            <p:childTnLst>
                              <p:par>
                                <p:cTn id="36" presetID="2" presetClass="entr" presetSubtype="4"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anim calcmode="lin" valueType="num">
                                      <p:cBhvr>
                                        <p:cTn id="56" dur="1000" fill="hold"/>
                                        <p:tgtEl>
                                          <p:spTgt spid="13"/>
                                        </p:tgtEl>
                                        <p:attrNameLst>
                                          <p:attrName>ppt_x</p:attrName>
                                        </p:attrNameLst>
                                      </p:cBhvr>
                                      <p:tavLst>
                                        <p:tav tm="0">
                                          <p:val>
                                            <p:strVal val="#ppt_x"/>
                                          </p:val>
                                        </p:tav>
                                        <p:tav tm="100000">
                                          <p:val>
                                            <p:strVal val="#ppt_x"/>
                                          </p:val>
                                        </p:tav>
                                      </p:tavLst>
                                    </p:anim>
                                    <p:anim calcmode="lin" valueType="num">
                                      <p:cBhvr>
                                        <p:cTn id="5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133957" y="600313"/>
            <a:ext cx="10362486" cy="1363504"/>
          </a:xfrm>
          <a:prstGeom prst="rect">
            <a:avLst/>
          </a:prstGeom>
          <a:noFill/>
          <a:ln/>
        </p:spPr>
        <p:txBody>
          <a:bodyPr wrap="square" rtlCol="0" anchor="t"/>
          <a:lstStyle/>
          <a:p>
            <a:pPr marL="0" indent="0">
              <a:lnSpc>
                <a:spcPts val="5368"/>
              </a:lnSpc>
              <a:buNone/>
            </a:pPr>
            <a:r>
              <a:rPr lang="en-US" sz="4294" b="1" dirty="0">
                <a:solidFill>
                  <a:srgbClr val="FF726D"/>
                </a:solidFill>
                <a:latin typeface="Algerian" panose="04020705040A02060702" pitchFamily="82" charset="0"/>
                <a:ea typeface="Inconsolata" pitchFamily="34" charset="-122"/>
                <a:cs typeface="Inconsolata" pitchFamily="34" charset="-120"/>
              </a:rPr>
              <a:t>Key Features of a Personal Virtual Assistant</a:t>
            </a:r>
            <a:endParaRPr lang="en-US" sz="4294" dirty="0">
              <a:latin typeface="Algerian" panose="04020705040A02060702" pitchFamily="82" charset="0"/>
            </a:endParaRPr>
          </a:p>
        </p:txBody>
      </p:sp>
      <p:sp>
        <p:nvSpPr>
          <p:cNvPr id="5" name="Text 3"/>
          <p:cNvSpPr/>
          <p:nvPr/>
        </p:nvSpPr>
        <p:spPr>
          <a:xfrm>
            <a:off x="2133957" y="2400062"/>
            <a:ext cx="10362486" cy="697944"/>
          </a:xfrm>
          <a:prstGeom prst="rect">
            <a:avLst/>
          </a:prstGeom>
          <a:noFill/>
          <a:ln/>
        </p:spPr>
        <p:txBody>
          <a:bodyPr wrap="square" rtlCol="0" anchor="t"/>
          <a:lstStyle/>
          <a:p>
            <a:pPr marL="0" indent="0">
              <a:lnSpc>
                <a:spcPts val="2748"/>
              </a:lnSpc>
              <a:buNone/>
            </a:pPr>
            <a:r>
              <a:rPr lang="en-US" sz="1718" dirty="0">
                <a:solidFill>
                  <a:srgbClr val="DAD1E6"/>
                </a:solidFill>
                <a:latin typeface="Georgia" panose="02040502050405020303" pitchFamily="18" charset="0"/>
                <a:ea typeface="Fira Sans" pitchFamily="34" charset="-122"/>
                <a:cs typeface="Fira Sans" pitchFamily="34" charset="-120"/>
              </a:rPr>
              <a:t>To build an efficient virtual assistant, certain features must be incorporated into the software. These features should include voice recognition, task management, and personalized insights.</a:t>
            </a:r>
            <a:endParaRPr lang="en-US" sz="1718" dirty="0">
              <a:latin typeface="Georgia" panose="02040502050405020303" pitchFamily="18" charset="0"/>
            </a:endParaRPr>
          </a:p>
        </p:txBody>
      </p:sp>
      <p:sp>
        <p:nvSpPr>
          <p:cNvPr id="6" name="Shape 4"/>
          <p:cNvSpPr/>
          <p:nvPr/>
        </p:nvSpPr>
        <p:spPr>
          <a:xfrm>
            <a:off x="7301627" y="3343394"/>
            <a:ext cx="27265" cy="4285774"/>
          </a:xfrm>
          <a:prstGeom prst="rect">
            <a:avLst/>
          </a:prstGeom>
          <a:solidFill>
            <a:srgbClr val="FF6680"/>
          </a:solidFill>
          <a:ln/>
        </p:spPr>
      </p:sp>
      <p:sp>
        <p:nvSpPr>
          <p:cNvPr id="7" name="Shape 5"/>
          <p:cNvSpPr/>
          <p:nvPr/>
        </p:nvSpPr>
        <p:spPr>
          <a:xfrm>
            <a:off x="7560588" y="3745528"/>
            <a:ext cx="763548" cy="27265"/>
          </a:xfrm>
          <a:prstGeom prst="rect">
            <a:avLst/>
          </a:prstGeom>
          <a:solidFill>
            <a:srgbClr val="FF6680"/>
          </a:solidFill>
          <a:ln/>
        </p:spPr>
      </p:sp>
      <p:sp>
        <p:nvSpPr>
          <p:cNvPr id="8" name="Shape 6"/>
          <p:cNvSpPr/>
          <p:nvPr/>
        </p:nvSpPr>
        <p:spPr>
          <a:xfrm>
            <a:off x="7069812" y="3513773"/>
            <a:ext cx="490776" cy="490776"/>
          </a:xfrm>
          <a:prstGeom prst="roundRect">
            <a:avLst>
              <a:gd name="adj" fmla="val 13336"/>
            </a:avLst>
          </a:prstGeom>
          <a:solidFill>
            <a:srgbClr val="312140"/>
          </a:solidFill>
          <a:ln/>
        </p:spPr>
      </p:sp>
      <p:sp>
        <p:nvSpPr>
          <p:cNvPr id="9" name="Text 7"/>
          <p:cNvSpPr/>
          <p:nvPr/>
        </p:nvSpPr>
        <p:spPr>
          <a:xfrm>
            <a:off x="7231380" y="3554611"/>
            <a:ext cx="167640" cy="408980"/>
          </a:xfrm>
          <a:prstGeom prst="rect">
            <a:avLst/>
          </a:prstGeom>
          <a:noFill/>
          <a:ln/>
        </p:spPr>
        <p:txBody>
          <a:bodyPr wrap="none" rtlCol="0" anchor="t"/>
          <a:lstStyle/>
          <a:p>
            <a:pPr marL="0" indent="0" algn="ctr">
              <a:lnSpc>
                <a:spcPts val="3221"/>
              </a:lnSpc>
              <a:buNone/>
            </a:pPr>
            <a:r>
              <a:rPr lang="en-US" sz="2577" b="1" dirty="0">
                <a:solidFill>
                  <a:srgbClr val="FF726D"/>
                </a:solidFill>
                <a:latin typeface="Georgia" panose="02040502050405020303" pitchFamily="18" charset="0"/>
                <a:ea typeface="Inconsolata" pitchFamily="34" charset="-122"/>
                <a:cs typeface="Inconsolata" pitchFamily="34" charset="-120"/>
              </a:rPr>
              <a:t>1</a:t>
            </a:r>
            <a:endParaRPr lang="en-US" sz="2577" dirty="0">
              <a:latin typeface="Georgia" panose="02040502050405020303" pitchFamily="18" charset="0"/>
            </a:endParaRPr>
          </a:p>
        </p:txBody>
      </p:sp>
      <p:sp>
        <p:nvSpPr>
          <p:cNvPr id="10" name="Text 8"/>
          <p:cNvSpPr/>
          <p:nvPr/>
        </p:nvSpPr>
        <p:spPr>
          <a:xfrm>
            <a:off x="8514993" y="3561517"/>
            <a:ext cx="3981450" cy="681514"/>
          </a:xfrm>
          <a:prstGeom prst="rect">
            <a:avLst/>
          </a:prstGeom>
          <a:noFill/>
          <a:ln/>
        </p:spPr>
        <p:txBody>
          <a:bodyPr wrap="square" rtlCol="0" anchor="t"/>
          <a:lstStyle/>
          <a:p>
            <a:pPr marL="0" indent="0" algn="l">
              <a:lnSpc>
                <a:spcPts val="2684"/>
              </a:lnSpc>
              <a:buNone/>
            </a:pPr>
            <a:r>
              <a:rPr lang="en-US" sz="2147" b="1" dirty="0">
                <a:solidFill>
                  <a:srgbClr val="FF726D"/>
                </a:solidFill>
                <a:latin typeface="Georgia" panose="02040502050405020303" pitchFamily="18" charset="0"/>
                <a:ea typeface="Inconsolata" pitchFamily="34" charset="-122"/>
                <a:cs typeface="Inconsolata" pitchFamily="34" charset="-120"/>
              </a:rPr>
              <a:t>Voice Recognition and Natural Language Processing</a:t>
            </a:r>
            <a:endParaRPr lang="en-US" sz="2147" dirty="0">
              <a:latin typeface="Georgia" panose="02040502050405020303" pitchFamily="18" charset="0"/>
            </a:endParaRPr>
          </a:p>
        </p:txBody>
      </p:sp>
      <p:sp>
        <p:nvSpPr>
          <p:cNvPr id="11" name="Text 9"/>
          <p:cNvSpPr/>
          <p:nvPr/>
        </p:nvSpPr>
        <p:spPr>
          <a:xfrm>
            <a:off x="8514993" y="4704231"/>
            <a:ext cx="3981450" cy="697944"/>
          </a:xfrm>
          <a:prstGeom prst="rect">
            <a:avLst/>
          </a:prstGeom>
          <a:noFill/>
          <a:ln/>
        </p:spPr>
        <p:txBody>
          <a:bodyPr wrap="square" rtlCol="0" anchor="t"/>
          <a:lstStyle/>
          <a:p>
            <a:pPr marL="0" indent="0" algn="l">
              <a:lnSpc>
                <a:spcPts val="2748"/>
              </a:lnSpc>
              <a:buNone/>
            </a:pPr>
            <a:r>
              <a:rPr lang="en-US" sz="1718" dirty="0">
                <a:solidFill>
                  <a:srgbClr val="DAD1E6"/>
                </a:solidFill>
                <a:latin typeface="Georgia" panose="02040502050405020303" pitchFamily="18" charset="0"/>
                <a:ea typeface="Fira Sans" pitchFamily="34" charset="-122"/>
                <a:cs typeface="Fira Sans" pitchFamily="34" charset="-120"/>
              </a:rPr>
              <a:t>Identify user commands and provide personalized responses</a:t>
            </a:r>
            <a:endParaRPr lang="en-US" sz="1718" dirty="0">
              <a:latin typeface="Georgia" panose="02040502050405020303" pitchFamily="18" charset="0"/>
            </a:endParaRPr>
          </a:p>
        </p:txBody>
      </p:sp>
      <p:sp>
        <p:nvSpPr>
          <p:cNvPr id="12" name="Shape 10"/>
          <p:cNvSpPr/>
          <p:nvPr/>
        </p:nvSpPr>
        <p:spPr>
          <a:xfrm>
            <a:off x="6306264" y="4836259"/>
            <a:ext cx="763548" cy="27265"/>
          </a:xfrm>
          <a:prstGeom prst="rect">
            <a:avLst/>
          </a:prstGeom>
          <a:solidFill>
            <a:srgbClr val="FF6680"/>
          </a:solidFill>
          <a:ln/>
        </p:spPr>
      </p:sp>
      <p:sp>
        <p:nvSpPr>
          <p:cNvPr id="13" name="Shape 11"/>
          <p:cNvSpPr/>
          <p:nvPr/>
        </p:nvSpPr>
        <p:spPr>
          <a:xfrm>
            <a:off x="7069812" y="4604504"/>
            <a:ext cx="490776" cy="490776"/>
          </a:xfrm>
          <a:prstGeom prst="roundRect">
            <a:avLst>
              <a:gd name="adj" fmla="val 13336"/>
            </a:avLst>
          </a:prstGeom>
          <a:solidFill>
            <a:srgbClr val="312140"/>
          </a:solidFill>
          <a:ln/>
        </p:spPr>
      </p:sp>
      <p:sp>
        <p:nvSpPr>
          <p:cNvPr id="14" name="Text 12"/>
          <p:cNvSpPr/>
          <p:nvPr/>
        </p:nvSpPr>
        <p:spPr>
          <a:xfrm>
            <a:off x="7231380" y="4645343"/>
            <a:ext cx="167640" cy="408980"/>
          </a:xfrm>
          <a:prstGeom prst="rect">
            <a:avLst/>
          </a:prstGeom>
          <a:noFill/>
          <a:ln/>
        </p:spPr>
        <p:txBody>
          <a:bodyPr wrap="none" rtlCol="0" anchor="t"/>
          <a:lstStyle/>
          <a:p>
            <a:pPr marL="0" indent="0" algn="ctr">
              <a:lnSpc>
                <a:spcPts val="3221"/>
              </a:lnSpc>
              <a:buNone/>
            </a:pPr>
            <a:r>
              <a:rPr lang="en-US" sz="2577" b="1" dirty="0">
                <a:solidFill>
                  <a:srgbClr val="FF726D"/>
                </a:solidFill>
                <a:latin typeface="Georgia" panose="02040502050405020303" pitchFamily="18" charset="0"/>
                <a:ea typeface="Inconsolata" pitchFamily="34" charset="-122"/>
                <a:cs typeface="Inconsolata" pitchFamily="34" charset="-120"/>
              </a:rPr>
              <a:t>2</a:t>
            </a:r>
            <a:endParaRPr lang="en-US" sz="2577" dirty="0">
              <a:latin typeface="Georgia" panose="02040502050405020303" pitchFamily="18" charset="0"/>
            </a:endParaRPr>
          </a:p>
        </p:txBody>
      </p:sp>
      <p:sp>
        <p:nvSpPr>
          <p:cNvPr id="15" name="Text 13"/>
          <p:cNvSpPr/>
          <p:nvPr/>
        </p:nvSpPr>
        <p:spPr>
          <a:xfrm>
            <a:off x="2137767" y="4652248"/>
            <a:ext cx="3977640" cy="340757"/>
          </a:xfrm>
          <a:prstGeom prst="rect">
            <a:avLst/>
          </a:prstGeom>
          <a:noFill/>
          <a:ln/>
        </p:spPr>
        <p:txBody>
          <a:bodyPr wrap="none" rtlCol="0" anchor="t"/>
          <a:lstStyle/>
          <a:p>
            <a:pPr marL="0" indent="0" algn="r">
              <a:lnSpc>
                <a:spcPts val="2684"/>
              </a:lnSpc>
              <a:buNone/>
            </a:pPr>
            <a:r>
              <a:rPr lang="en-US" sz="2147" b="1" dirty="0">
                <a:solidFill>
                  <a:srgbClr val="FF726D"/>
                </a:solidFill>
                <a:latin typeface="Georgia" panose="02040502050405020303" pitchFamily="18" charset="0"/>
                <a:ea typeface="Inconsolata" pitchFamily="34" charset="-122"/>
                <a:cs typeface="Inconsolata" pitchFamily="34" charset="-120"/>
              </a:rPr>
              <a:t>Task Management and Reminders</a:t>
            </a:r>
            <a:endParaRPr lang="en-US" sz="2147" dirty="0">
              <a:latin typeface="Georgia" panose="02040502050405020303" pitchFamily="18" charset="0"/>
            </a:endParaRPr>
          </a:p>
        </p:txBody>
      </p:sp>
      <p:sp>
        <p:nvSpPr>
          <p:cNvPr id="16" name="Text 14"/>
          <p:cNvSpPr/>
          <p:nvPr/>
        </p:nvSpPr>
        <p:spPr>
          <a:xfrm>
            <a:off x="2133957" y="5211128"/>
            <a:ext cx="3981450" cy="697944"/>
          </a:xfrm>
          <a:prstGeom prst="rect">
            <a:avLst/>
          </a:prstGeom>
          <a:noFill/>
          <a:ln/>
        </p:spPr>
        <p:txBody>
          <a:bodyPr wrap="square" rtlCol="0" anchor="t"/>
          <a:lstStyle/>
          <a:p>
            <a:pPr marL="0" indent="0" algn="r">
              <a:lnSpc>
                <a:spcPts val="2748"/>
              </a:lnSpc>
              <a:buNone/>
            </a:pPr>
            <a:r>
              <a:rPr lang="en-US" sz="1718" dirty="0">
                <a:solidFill>
                  <a:srgbClr val="DAD1E6"/>
                </a:solidFill>
                <a:latin typeface="Georgia" panose="02040502050405020303" pitchFamily="18" charset="0"/>
                <a:ea typeface="Fira Sans" pitchFamily="34" charset="-122"/>
                <a:cs typeface="Fira Sans" pitchFamily="34" charset="-120"/>
              </a:rPr>
              <a:t>Manage user schedules and provide reminders for important tasks</a:t>
            </a:r>
            <a:endParaRPr lang="en-US" sz="1718" dirty="0">
              <a:latin typeface="Georgia" panose="02040502050405020303" pitchFamily="18" charset="0"/>
            </a:endParaRPr>
          </a:p>
        </p:txBody>
      </p:sp>
      <p:sp>
        <p:nvSpPr>
          <p:cNvPr id="17" name="Shape 15"/>
          <p:cNvSpPr/>
          <p:nvPr/>
        </p:nvSpPr>
        <p:spPr>
          <a:xfrm>
            <a:off x="7560588" y="5997476"/>
            <a:ext cx="763548" cy="27265"/>
          </a:xfrm>
          <a:prstGeom prst="rect">
            <a:avLst/>
          </a:prstGeom>
          <a:solidFill>
            <a:srgbClr val="FF6680"/>
          </a:solidFill>
          <a:ln/>
        </p:spPr>
      </p:sp>
      <p:sp>
        <p:nvSpPr>
          <p:cNvPr id="18" name="Shape 16"/>
          <p:cNvSpPr/>
          <p:nvPr/>
        </p:nvSpPr>
        <p:spPr>
          <a:xfrm>
            <a:off x="7069812" y="5765721"/>
            <a:ext cx="490776" cy="490776"/>
          </a:xfrm>
          <a:prstGeom prst="roundRect">
            <a:avLst>
              <a:gd name="adj" fmla="val 13336"/>
            </a:avLst>
          </a:prstGeom>
          <a:solidFill>
            <a:srgbClr val="312140"/>
          </a:solidFill>
          <a:ln/>
        </p:spPr>
      </p:sp>
      <p:sp>
        <p:nvSpPr>
          <p:cNvPr id="19" name="Text 17"/>
          <p:cNvSpPr/>
          <p:nvPr/>
        </p:nvSpPr>
        <p:spPr>
          <a:xfrm>
            <a:off x="7231380" y="5806559"/>
            <a:ext cx="167640" cy="408980"/>
          </a:xfrm>
          <a:prstGeom prst="rect">
            <a:avLst/>
          </a:prstGeom>
          <a:noFill/>
          <a:ln/>
        </p:spPr>
        <p:txBody>
          <a:bodyPr wrap="none" rtlCol="0" anchor="t"/>
          <a:lstStyle/>
          <a:p>
            <a:pPr marL="0" indent="0" algn="ctr">
              <a:lnSpc>
                <a:spcPts val="3221"/>
              </a:lnSpc>
              <a:buNone/>
            </a:pPr>
            <a:r>
              <a:rPr lang="en-US" sz="2577" b="1" dirty="0">
                <a:solidFill>
                  <a:srgbClr val="FF726D"/>
                </a:solidFill>
                <a:latin typeface="Georgia" panose="02040502050405020303" pitchFamily="18" charset="0"/>
                <a:ea typeface="Inconsolata" pitchFamily="34" charset="-122"/>
                <a:cs typeface="Inconsolata" pitchFamily="34" charset="-120"/>
              </a:rPr>
              <a:t>3</a:t>
            </a:r>
            <a:endParaRPr lang="en-US" sz="2577" dirty="0">
              <a:latin typeface="Georgia" panose="02040502050405020303" pitchFamily="18" charset="0"/>
            </a:endParaRPr>
          </a:p>
        </p:txBody>
      </p:sp>
      <p:sp>
        <p:nvSpPr>
          <p:cNvPr id="20" name="Text 18"/>
          <p:cNvSpPr/>
          <p:nvPr/>
        </p:nvSpPr>
        <p:spPr>
          <a:xfrm>
            <a:off x="8514993" y="5813465"/>
            <a:ext cx="3981450" cy="681514"/>
          </a:xfrm>
          <a:prstGeom prst="rect">
            <a:avLst/>
          </a:prstGeom>
          <a:noFill/>
          <a:ln/>
        </p:spPr>
        <p:txBody>
          <a:bodyPr wrap="square" rtlCol="0" anchor="t"/>
          <a:lstStyle/>
          <a:p>
            <a:pPr marL="0" indent="0" algn="l">
              <a:lnSpc>
                <a:spcPts val="2684"/>
              </a:lnSpc>
              <a:buNone/>
            </a:pPr>
            <a:r>
              <a:rPr lang="en-US" sz="2147" b="1" dirty="0">
                <a:solidFill>
                  <a:srgbClr val="FF726D"/>
                </a:solidFill>
                <a:latin typeface="Georgia" panose="02040502050405020303" pitchFamily="18" charset="0"/>
                <a:ea typeface="Inconsolata" pitchFamily="34" charset="-122"/>
                <a:cs typeface="Inconsolata" pitchFamily="34" charset="-120"/>
              </a:rPr>
              <a:t>Personalized Recommendations and Insights</a:t>
            </a:r>
            <a:endParaRPr lang="en-US" sz="2147" dirty="0">
              <a:latin typeface="Georgia" panose="02040502050405020303" pitchFamily="18" charset="0"/>
            </a:endParaRPr>
          </a:p>
        </p:txBody>
      </p:sp>
      <p:sp>
        <p:nvSpPr>
          <p:cNvPr id="21" name="Text 19"/>
          <p:cNvSpPr/>
          <p:nvPr/>
        </p:nvSpPr>
        <p:spPr>
          <a:xfrm>
            <a:off x="8514993" y="6956179"/>
            <a:ext cx="3981450" cy="697944"/>
          </a:xfrm>
          <a:prstGeom prst="rect">
            <a:avLst/>
          </a:prstGeom>
          <a:noFill/>
          <a:ln/>
        </p:spPr>
        <p:txBody>
          <a:bodyPr wrap="square" rtlCol="0" anchor="t"/>
          <a:lstStyle/>
          <a:p>
            <a:pPr marL="0" indent="0" algn="l">
              <a:lnSpc>
                <a:spcPts val="2748"/>
              </a:lnSpc>
              <a:buNone/>
            </a:pPr>
            <a:r>
              <a:rPr lang="en-US" sz="1718" dirty="0">
                <a:solidFill>
                  <a:srgbClr val="DAD1E6"/>
                </a:solidFill>
                <a:latin typeface="Georgia" panose="02040502050405020303" pitchFamily="18" charset="0"/>
                <a:ea typeface="Fira Sans" pitchFamily="34" charset="-122"/>
                <a:cs typeface="Fira Sans" pitchFamily="34" charset="-120"/>
              </a:rPr>
              <a:t>Provide tailored recommendations and insights based on user data</a:t>
            </a:r>
            <a:endParaRPr lang="en-US" sz="1718" dirty="0">
              <a:latin typeface="Georgia" panose="02040502050405020303" pitchFamily="18" charset="0"/>
            </a:endParaRPr>
          </a:p>
        </p:txBody>
      </p:sp>
    </p:spTree>
    <p:extLst>
      <p:ext uri="{BB962C8B-B14F-4D97-AF65-F5344CB8AC3E}">
        <p14:creationId xmlns:p14="http://schemas.microsoft.com/office/powerpoint/2010/main" val="1037047200"/>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4"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2" presetClass="entr" presetSubtype="4"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par>
                          <p:cTn id="41" fill="hold">
                            <p:stCondLst>
                              <p:cond delay="4000"/>
                            </p:stCondLst>
                            <p:childTnLst>
                              <p:par>
                                <p:cTn id="42" presetID="42"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childTnLst>
                          </p:cTn>
                        </p:par>
                        <p:par>
                          <p:cTn id="47" fill="hold">
                            <p:stCondLst>
                              <p:cond delay="5000"/>
                            </p:stCondLst>
                            <p:childTnLst>
                              <p:par>
                                <p:cTn id="48" presetID="2" presetClass="entr" presetSubtype="4"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ppt_x"/>
                                          </p:val>
                                        </p:tav>
                                        <p:tav tm="100000">
                                          <p:val>
                                            <p:strVal val="#ppt_x"/>
                                          </p:val>
                                        </p:tav>
                                      </p:tavLst>
                                    </p:anim>
                                    <p:anim calcmode="lin" valueType="num">
                                      <p:cBhvr additive="base">
                                        <p:cTn id="51" dur="500" fill="hold"/>
                                        <p:tgtEl>
                                          <p:spTgt spid="20"/>
                                        </p:tgtEl>
                                        <p:attrNameLst>
                                          <p:attrName>ppt_y</p:attrName>
                                        </p:attrNameLst>
                                      </p:cBhvr>
                                      <p:tavLst>
                                        <p:tav tm="0">
                                          <p:val>
                                            <p:strVal val="1+#ppt_h/2"/>
                                          </p:val>
                                        </p:tav>
                                        <p:tav tm="100000">
                                          <p:val>
                                            <p:strVal val="#ppt_y"/>
                                          </p:val>
                                        </p:tav>
                                      </p:tavLst>
                                    </p:anim>
                                  </p:childTnLst>
                                </p:cTn>
                              </p:par>
                            </p:childTnLst>
                          </p:cTn>
                        </p:par>
                        <p:par>
                          <p:cTn id="52" fill="hold">
                            <p:stCondLst>
                              <p:cond delay="5500"/>
                            </p:stCondLst>
                            <p:childTnLst>
                              <p:par>
                                <p:cTn id="53" presetID="42"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1000"/>
                                        <p:tgtEl>
                                          <p:spTgt spid="21"/>
                                        </p:tgtEl>
                                      </p:cBhvr>
                                    </p:animEffect>
                                    <p:anim calcmode="lin" valueType="num">
                                      <p:cBhvr>
                                        <p:cTn id="56" dur="1000" fill="hold"/>
                                        <p:tgtEl>
                                          <p:spTgt spid="21"/>
                                        </p:tgtEl>
                                        <p:attrNameLst>
                                          <p:attrName>ppt_x</p:attrName>
                                        </p:attrNameLst>
                                      </p:cBhvr>
                                      <p:tavLst>
                                        <p:tav tm="0">
                                          <p:val>
                                            <p:strVal val="#ppt_x"/>
                                          </p:val>
                                        </p:tav>
                                        <p:tav tm="100000">
                                          <p:val>
                                            <p:strVal val="#ppt_x"/>
                                          </p:val>
                                        </p:tav>
                                      </p:tavLst>
                                    </p:anim>
                                    <p:anim calcmode="lin" valueType="num">
                                      <p:cBhvr>
                                        <p:cTn id="5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11" grpId="0" animBg="1"/>
      <p:bldP spid="15" grpId="0" animBg="1"/>
      <p:bldP spid="16" grpId="0" animBg="1"/>
      <p:bldP spid="20" grpId="0" animBg="1"/>
      <p:bldP spid="2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TotalTime>
  <Words>1468</Words>
  <Application>Microsoft Office PowerPoint</Application>
  <PresentationFormat>Custom</PresentationFormat>
  <Paragraphs>182</Paragraphs>
  <Slides>20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Algerian</vt:lpstr>
      <vt:lpstr>Arial</vt:lpstr>
      <vt:lpstr>Calibri</vt:lpstr>
      <vt:lpstr>Calibri Light</vt:lpstr>
      <vt:lpstr>Fira Sans</vt:lpstr>
      <vt:lpstr>Georgia</vt:lpstr>
      <vt:lpstr>Inconsolata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43</cp:revision>
  <dcterms:created xsi:type="dcterms:W3CDTF">2023-10-18T02:30:43Z</dcterms:created>
  <dcterms:modified xsi:type="dcterms:W3CDTF">2023-11-25T09:44:58Z</dcterms:modified>
</cp:coreProperties>
</file>